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6" r:id="rId3"/>
    <p:sldId id="267" r:id="rId4"/>
    <p:sldId id="268" r:id="rId5"/>
    <p:sldId id="269" r:id="rId6"/>
    <p:sldId id="270" r:id="rId7"/>
    <p:sldId id="271" r:id="rId8"/>
    <p:sldId id="272" r:id="rId9"/>
    <p:sldId id="282" r:id="rId10"/>
    <p:sldId id="283" r:id="rId11"/>
    <p:sldId id="281" r:id="rId12"/>
    <p:sldId id="284" r:id="rId13"/>
    <p:sldId id="280" r:id="rId14"/>
    <p:sldId id="273" r:id="rId15"/>
    <p:sldId id="274" r:id="rId16"/>
    <p:sldId id="285" r:id="rId17"/>
    <p:sldId id="299" r:id="rId18"/>
    <p:sldId id="300" r:id="rId19"/>
    <p:sldId id="276" r:id="rId20"/>
    <p:sldId id="286" r:id="rId21"/>
    <p:sldId id="287" r:id="rId22"/>
    <p:sldId id="277" r:id="rId23"/>
    <p:sldId id="288" r:id="rId24"/>
    <p:sldId id="278" r:id="rId25"/>
    <p:sldId id="289" r:id="rId26"/>
    <p:sldId id="290" r:id="rId27"/>
    <p:sldId id="294" r:id="rId28"/>
    <p:sldId id="293" r:id="rId29"/>
    <p:sldId id="292" r:id="rId30"/>
    <p:sldId id="291" r:id="rId31"/>
    <p:sldId id="297" r:id="rId32"/>
    <p:sldId id="295" r:id="rId33"/>
    <p:sldId id="298" r:id="rId34"/>
  </p:sldIdLst>
  <p:sldSz cx="12192000" cy="6858000"/>
  <p:notesSz cx="6797675" cy="9928225"/>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B2F514"/>
    <a:srgbClr val="FFC000"/>
    <a:srgbClr val="5B9BD5"/>
    <a:srgbClr val="4ADCD2"/>
    <a:srgbClr val="39E37B"/>
    <a:srgbClr val="00FF00"/>
    <a:srgbClr val="CCCCFF"/>
    <a:srgbClr val="2688E2"/>
    <a:srgbClr val="2CAE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1" d="100"/>
          <a:sy n="111" d="100"/>
        </p:scale>
        <p:origin x="4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NAOS\PLANEACION%20IDRD$\ARCHIVO%20PLANEACION\SISTEMA%20GESTION\RIESGOS\CONSOLIDADO%20MAPAS%20CALOR%20Y%20PERFILES%20DE%20RIESGOS\20180816ConsolidadoGeneralRiesgoContro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NAOS\PLANEACION%20IDRD$\ARCHIVO%20PLANEACION\SISTEMA%20GESTION\RIESGOS\CONSOLIDADO%20MAPAS%20CALOR%20Y%20PERFILES%20DE%20RIESGOS\20180816ConsolidadoGeneralRiesgoControl.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NAOS\PLANEACION%20IDRD$\ARCHIVO%20PLANEACION\SISTEMA%20GESTION\RIESGOS\CONSOLIDADO%20MAPAS%20CALOR%20Y%20PERFILES%20DE%20RIESGOS\20180816ConsolidadoGeneralRiesgoControl.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NAOS\PLANEACION%20IDRD$\ARCHIVO%20PLANEACION\SISTEMA%20GESTION\RIESGOS\CONSOLIDADO%20MAPAS%20CALOR%20Y%20PERFILES%20DE%20RIESGOS\20180816ConsolidadoGeneralRiesgoContro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rgbClr val="92D050"/>
              </a:solidFill>
            </c:spPr>
            <c:extLst>
              <c:ext xmlns:c16="http://schemas.microsoft.com/office/drawing/2014/chart" uri="{C3380CC4-5D6E-409C-BE32-E72D297353CC}">
                <c16:uniqueId val="{00000001-2C87-4B6E-BAA3-59695DEE4EC7}"/>
              </c:ext>
            </c:extLst>
          </c:dPt>
          <c:dPt>
            <c:idx val="1"/>
            <c:bubble3D val="0"/>
            <c:spPr>
              <a:solidFill>
                <a:srgbClr val="FFFF00"/>
              </a:solidFill>
            </c:spPr>
            <c:extLst>
              <c:ext xmlns:c16="http://schemas.microsoft.com/office/drawing/2014/chart" uri="{C3380CC4-5D6E-409C-BE32-E72D297353CC}">
                <c16:uniqueId val="{00000003-2C87-4B6E-BAA3-59695DEE4EC7}"/>
              </c:ext>
            </c:extLst>
          </c:dPt>
          <c:dPt>
            <c:idx val="2"/>
            <c:bubble3D val="0"/>
            <c:spPr>
              <a:solidFill>
                <a:srgbClr val="FFC000"/>
              </a:solidFill>
            </c:spPr>
            <c:extLst>
              <c:ext xmlns:c16="http://schemas.microsoft.com/office/drawing/2014/chart" uri="{C3380CC4-5D6E-409C-BE32-E72D297353CC}">
                <c16:uniqueId val="{00000005-2C87-4B6E-BAA3-59695DEE4EC7}"/>
              </c:ext>
            </c:extLst>
          </c:dPt>
          <c:dPt>
            <c:idx val="3"/>
            <c:bubble3D val="0"/>
            <c:spPr>
              <a:solidFill>
                <a:srgbClr val="FF0000"/>
              </a:solidFill>
            </c:spPr>
            <c:extLst>
              <c:ext xmlns:c16="http://schemas.microsoft.com/office/drawing/2014/chart" uri="{C3380CC4-5D6E-409C-BE32-E72D297353CC}">
                <c16:uniqueId val="{00000007-2C87-4B6E-BAA3-59695DEE4EC7}"/>
              </c:ext>
            </c:extLst>
          </c:dPt>
          <c:dLbls>
            <c:spPr>
              <a:noFill/>
              <a:ln>
                <a:noFill/>
              </a:ln>
              <a:effectLst/>
            </c:spPr>
            <c:txPr>
              <a:bodyPr wrap="square" lIns="38100" tIns="19050" rIns="38100" bIns="19050" anchor="ctr">
                <a:spAutoFit/>
              </a:bodyPr>
              <a:lstStyle/>
              <a:p>
                <a:pPr>
                  <a:defRPr sz="1500" b="1"/>
                </a:pPr>
                <a:endParaRPr lang="es-CO"/>
              </a:p>
            </c:txPr>
            <c:showLegendKey val="0"/>
            <c:showVal val="0"/>
            <c:showCatName val="0"/>
            <c:showSerName val="0"/>
            <c:showPercent val="1"/>
            <c:showBubbleSize val="0"/>
            <c:showLeaderLines val="1"/>
            <c:extLst>
              <c:ext xmlns:c15="http://schemas.microsoft.com/office/drawing/2012/chart" uri="{CE6537A1-D6FC-4f65-9D91-7224C49458BB}"/>
            </c:extLst>
          </c:dLbls>
          <c:cat>
            <c:strRef>
              <c:f>'DISTRIBUCIÓN DE RIESGOS'!$A$2:$A$5</c:f>
              <c:strCache>
                <c:ptCount val="4"/>
                <c:pt idx="0">
                  <c:v>Bajo</c:v>
                </c:pt>
                <c:pt idx="1">
                  <c:v>Moderado</c:v>
                </c:pt>
                <c:pt idx="2">
                  <c:v>Alto</c:v>
                </c:pt>
                <c:pt idx="3">
                  <c:v>Extremo</c:v>
                </c:pt>
              </c:strCache>
            </c:strRef>
          </c:cat>
          <c:val>
            <c:numRef>
              <c:f>'DISTRIBUCIÓN DE RIESGOS'!$B$2:$B$5</c:f>
              <c:numCache>
                <c:formatCode>0</c:formatCode>
                <c:ptCount val="4"/>
                <c:pt idx="0">
                  <c:v>4</c:v>
                </c:pt>
                <c:pt idx="1">
                  <c:v>11</c:v>
                </c:pt>
                <c:pt idx="2">
                  <c:v>11</c:v>
                </c:pt>
                <c:pt idx="3">
                  <c:v>17</c:v>
                </c:pt>
              </c:numCache>
            </c:numRef>
          </c:val>
          <c:extLst>
            <c:ext xmlns:c16="http://schemas.microsoft.com/office/drawing/2014/chart" uri="{C3380CC4-5D6E-409C-BE32-E72D297353CC}">
              <c16:uniqueId val="{00000008-2C87-4B6E-BAA3-59695DEE4EC7}"/>
            </c:ext>
          </c:extLst>
        </c:ser>
        <c:dLbls>
          <c:showLegendKey val="0"/>
          <c:showVal val="0"/>
          <c:showCatName val="0"/>
          <c:showSerName val="0"/>
          <c:showPercent val="0"/>
          <c:showBubbleSize val="0"/>
          <c:showLeaderLines val="1"/>
        </c:dLbls>
        <c:firstSliceAng val="0"/>
        <c:holeSize val="50"/>
      </c:doughnutChart>
      <c:spPr>
        <a:noFill/>
        <a:ln w="25400">
          <a:noFill/>
        </a:ln>
      </c:spPr>
    </c:plotArea>
    <c:legend>
      <c:legendPos val="b"/>
      <c:overlay val="0"/>
      <c:txPr>
        <a:bodyPr/>
        <a:lstStyle/>
        <a:p>
          <a:pPr rtl="0">
            <a:defRPr sz="1000" b="0" i="0" u="none" strike="noStrike" baseline="0">
              <a:solidFill>
                <a:srgbClr val="000000"/>
              </a:solidFill>
              <a:latin typeface="Arial" panose="020B0604020202020204" pitchFamily="34" charset="0"/>
              <a:ea typeface="Calibri"/>
              <a:cs typeface="Arial" panose="020B0604020202020204" pitchFamily="34" charset="0"/>
            </a:defRPr>
          </a:pPr>
          <a:endParaRPr lang="es-CO"/>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s-CO"/>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rgbClr val="92D050"/>
              </a:solidFill>
            </c:spPr>
            <c:extLst>
              <c:ext xmlns:c16="http://schemas.microsoft.com/office/drawing/2014/chart" uri="{C3380CC4-5D6E-409C-BE32-E72D297353CC}">
                <c16:uniqueId val="{00000001-8875-40D4-B7EC-6EB299E960DB}"/>
              </c:ext>
            </c:extLst>
          </c:dPt>
          <c:dPt>
            <c:idx val="1"/>
            <c:bubble3D val="0"/>
            <c:spPr>
              <a:solidFill>
                <a:srgbClr val="FFFF00"/>
              </a:solidFill>
            </c:spPr>
            <c:extLst>
              <c:ext xmlns:c16="http://schemas.microsoft.com/office/drawing/2014/chart" uri="{C3380CC4-5D6E-409C-BE32-E72D297353CC}">
                <c16:uniqueId val="{00000003-8875-40D4-B7EC-6EB299E960DB}"/>
              </c:ext>
            </c:extLst>
          </c:dPt>
          <c:dPt>
            <c:idx val="2"/>
            <c:bubble3D val="0"/>
            <c:spPr>
              <a:solidFill>
                <a:srgbClr val="FFC000"/>
              </a:solidFill>
            </c:spPr>
            <c:extLst>
              <c:ext xmlns:c16="http://schemas.microsoft.com/office/drawing/2014/chart" uri="{C3380CC4-5D6E-409C-BE32-E72D297353CC}">
                <c16:uniqueId val="{00000005-8875-40D4-B7EC-6EB299E960DB}"/>
              </c:ext>
            </c:extLst>
          </c:dPt>
          <c:dPt>
            <c:idx val="3"/>
            <c:bubble3D val="0"/>
            <c:spPr>
              <a:solidFill>
                <a:srgbClr val="FF0000"/>
              </a:solidFill>
            </c:spPr>
            <c:extLst>
              <c:ext xmlns:c16="http://schemas.microsoft.com/office/drawing/2014/chart" uri="{C3380CC4-5D6E-409C-BE32-E72D297353CC}">
                <c16:uniqueId val="{00000007-8875-40D4-B7EC-6EB299E960DB}"/>
              </c:ext>
            </c:extLst>
          </c:dPt>
          <c:dLbls>
            <c:spPr>
              <a:noFill/>
              <a:ln>
                <a:noFill/>
              </a:ln>
              <a:effectLst/>
            </c:spPr>
            <c:txPr>
              <a:bodyPr wrap="square" lIns="38100" tIns="19050" rIns="38100" bIns="19050" anchor="ctr">
                <a:spAutoFit/>
              </a:bodyPr>
              <a:lstStyle/>
              <a:p>
                <a:pPr>
                  <a:defRPr sz="1500" b="1"/>
                </a:pPr>
                <a:endParaRPr lang="es-CO"/>
              </a:p>
            </c:txPr>
            <c:showLegendKey val="0"/>
            <c:showVal val="0"/>
            <c:showCatName val="0"/>
            <c:showSerName val="0"/>
            <c:showPercent val="1"/>
            <c:showBubbleSize val="0"/>
            <c:showLeaderLines val="1"/>
            <c:extLst>
              <c:ext xmlns:c15="http://schemas.microsoft.com/office/drawing/2012/chart" uri="{CE6537A1-D6FC-4f65-9D91-7224C49458BB}"/>
            </c:extLst>
          </c:dLbls>
          <c:cat>
            <c:strRef>
              <c:f>'DISTRIBUCIÓN DE RIESGOS'!$R$2:$R$5</c:f>
              <c:strCache>
                <c:ptCount val="4"/>
                <c:pt idx="0">
                  <c:v>Bajo</c:v>
                </c:pt>
                <c:pt idx="1">
                  <c:v>Moderado</c:v>
                </c:pt>
                <c:pt idx="2">
                  <c:v>Alto</c:v>
                </c:pt>
                <c:pt idx="3">
                  <c:v>Extremo</c:v>
                </c:pt>
              </c:strCache>
            </c:strRef>
          </c:cat>
          <c:val>
            <c:numRef>
              <c:f>'DISTRIBUCIÓN DE RIESGOS'!$S$2:$S$5</c:f>
              <c:numCache>
                <c:formatCode>0</c:formatCode>
                <c:ptCount val="4"/>
                <c:pt idx="0">
                  <c:v>18</c:v>
                </c:pt>
                <c:pt idx="1">
                  <c:v>13</c:v>
                </c:pt>
                <c:pt idx="2">
                  <c:v>10</c:v>
                </c:pt>
                <c:pt idx="3">
                  <c:v>2</c:v>
                </c:pt>
              </c:numCache>
            </c:numRef>
          </c:val>
          <c:extLst>
            <c:ext xmlns:c16="http://schemas.microsoft.com/office/drawing/2014/chart" uri="{C3380CC4-5D6E-409C-BE32-E72D297353CC}">
              <c16:uniqueId val="{00000008-8875-40D4-B7EC-6EB299E960DB}"/>
            </c:ext>
          </c:extLst>
        </c:ser>
        <c:dLbls>
          <c:showLegendKey val="0"/>
          <c:showVal val="0"/>
          <c:showCatName val="0"/>
          <c:showSerName val="0"/>
          <c:showPercent val="0"/>
          <c:showBubbleSize val="0"/>
          <c:showLeaderLines val="1"/>
        </c:dLbls>
        <c:firstSliceAng val="0"/>
        <c:holeSize val="50"/>
      </c:doughnutChart>
      <c:spPr>
        <a:noFill/>
        <a:ln w="25400">
          <a:noFill/>
        </a:ln>
      </c:spPr>
    </c:plotArea>
    <c:legend>
      <c:legendPos val="b"/>
      <c:overlay val="0"/>
      <c:txPr>
        <a:bodyPr/>
        <a:lstStyle/>
        <a:p>
          <a:pPr>
            <a:defRPr sz="1000" b="0" i="0" u="none" strike="noStrike" baseline="0">
              <a:solidFill>
                <a:srgbClr val="000000"/>
              </a:solidFill>
              <a:latin typeface="Arial" panose="020B0604020202020204" pitchFamily="34" charset="0"/>
              <a:ea typeface="Calibri"/>
              <a:cs typeface="Arial" panose="020B0604020202020204" pitchFamily="34" charset="0"/>
            </a:defRPr>
          </a:pPr>
          <a:endParaRPr lang="es-CO"/>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s-CO"/>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rgbClr val="92D050"/>
              </a:solidFill>
            </c:spPr>
            <c:extLst>
              <c:ext xmlns:c16="http://schemas.microsoft.com/office/drawing/2014/chart" uri="{C3380CC4-5D6E-409C-BE32-E72D297353CC}">
                <c16:uniqueId val="{00000001-BDF2-4AC7-9C49-6D5C4848F5E3}"/>
              </c:ext>
            </c:extLst>
          </c:dPt>
          <c:dPt>
            <c:idx val="1"/>
            <c:bubble3D val="0"/>
            <c:spPr>
              <a:solidFill>
                <a:srgbClr val="FFFF00"/>
              </a:solidFill>
            </c:spPr>
            <c:extLst>
              <c:ext xmlns:c16="http://schemas.microsoft.com/office/drawing/2014/chart" uri="{C3380CC4-5D6E-409C-BE32-E72D297353CC}">
                <c16:uniqueId val="{00000003-BDF2-4AC7-9C49-6D5C4848F5E3}"/>
              </c:ext>
            </c:extLst>
          </c:dPt>
          <c:dPt>
            <c:idx val="2"/>
            <c:bubble3D val="0"/>
            <c:spPr>
              <a:solidFill>
                <a:srgbClr val="FFC000"/>
              </a:solidFill>
            </c:spPr>
            <c:extLst>
              <c:ext xmlns:c16="http://schemas.microsoft.com/office/drawing/2014/chart" uri="{C3380CC4-5D6E-409C-BE32-E72D297353CC}">
                <c16:uniqueId val="{00000005-BDF2-4AC7-9C49-6D5C4848F5E3}"/>
              </c:ext>
            </c:extLst>
          </c:dPt>
          <c:dPt>
            <c:idx val="3"/>
            <c:bubble3D val="0"/>
            <c:spPr>
              <a:solidFill>
                <a:srgbClr val="FF0000"/>
              </a:solidFill>
            </c:spPr>
            <c:extLst>
              <c:ext xmlns:c16="http://schemas.microsoft.com/office/drawing/2014/chart" uri="{C3380CC4-5D6E-409C-BE32-E72D297353CC}">
                <c16:uniqueId val="{00000007-BDF2-4AC7-9C49-6D5C4848F5E3}"/>
              </c:ext>
            </c:extLst>
          </c:dPt>
          <c:cat>
            <c:strRef>
              <c:f>'DISTRIBUCIÓN DE RIESGOS'!$A$2:$A$5</c:f>
              <c:strCache>
                <c:ptCount val="4"/>
                <c:pt idx="0">
                  <c:v>Bajo</c:v>
                </c:pt>
                <c:pt idx="1">
                  <c:v>Moderado</c:v>
                </c:pt>
                <c:pt idx="2">
                  <c:v>Alto</c:v>
                </c:pt>
                <c:pt idx="3">
                  <c:v>Extremo</c:v>
                </c:pt>
              </c:strCache>
            </c:strRef>
          </c:cat>
          <c:val>
            <c:numRef>
              <c:f>'DISTRIBUCIÓN DE RIESGOS'!$B$2:$B$5</c:f>
              <c:numCache>
                <c:formatCode>0</c:formatCode>
                <c:ptCount val="4"/>
                <c:pt idx="0">
                  <c:v>4</c:v>
                </c:pt>
                <c:pt idx="1">
                  <c:v>11</c:v>
                </c:pt>
                <c:pt idx="2">
                  <c:v>11</c:v>
                </c:pt>
                <c:pt idx="3">
                  <c:v>17</c:v>
                </c:pt>
              </c:numCache>
            </c:numRef>
          </c:val>
          <c:extLst>
            <c:ext xmlns:c16="http://schemas.microsoft.com/office/drawing/2014/chart" uri="{C3380CC4-5D6E-409C-BE32-E72D297353CC}">
              <c16:uniqueId val="{00000008-BDF2-4AC7-9C49-6D5C4848F5E3}"/>
            </c:ext>
          </c:extLst>
        </c:ser>
        <c:dLbls>
          <c:showLegendKey val="0"/>
          <c:showVal val="0"/>
          <c:showCatName val="0"/>
          <c:showSerName val="0"/>
          <c:showPercent val="0"/>
          <c:showBubbleSize val="0"/>
          <c:showLeaderLines val="1"/>
        </c:dLbls>
        <c:firstSliceAng val="0"/>
        <c:holeSize val="50"/>
      </c:doughnutChart>
      <c:spPr>
        <a:noFill/>
        <a:ln w="25400">
          <a:noFill/>
        </a:ln>
      </c:spPr>
    </c:plotArea>
    <c:legend>
      <c:legendPos val="b"/>
      <c:overlay val="0"/>
      <c:txPr>
        <a:bodyPr/>
        <a:lstStyle/>
        <a:p>
          <a:pPr rtl="0">
            <a:defRPr sz="1000" b="0" i="0" u="none" strike="noStrike" baseline="0">
              <a:solidFill>
                <a:srgbClr val="000000"/>
              </a:solidFill>
              <a:latin typeface="Arial" panose="020B0604020202020204" pitchFamily="34" charset="0"/>
              <a:ea typeface="Calibri"/>
              <a:cs typeface="Arial" panose="020B0604020202020204" pitchFamily="34" charset="0"/>
            </a:defRPr>
          </a:pPr>
          <a:endParaRPr lang="es-CO"/>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s-CO"/>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dPt>
            <c:idx val="0"/>
            <c:bubble3D val="0"/>
            <c:spPr>
              <a:solidFill>
                <a:srgbClr val="92D050"/>
              </a:solidFill>
            </c:spPr>
            <c:extLst>
              <c:ext xmlns:c16="http://schemas.microsoft.com/office/drawing/2014/chart" uri="{C3380CC4-5D6E-409C-BE32-E72D297353CC}">
                <c16:uniqueId val="{00000001-5A56-4DA4-85B9-F1AE49E8F332}"/>
              </c:ext>
            </c:extLst>
          </c:dPt>
          <c:dPt>
            <c:idx val="1"/>
            <c:bubble3D val="0"/>
            <c:spPr>
              <a:solidFill>
                <a:srgbClr val="FFFF00"/>
              </a:solidFill>
            </c:spPr>
            <c:extLst>
              <c:ext xmlns:c16="http://schemas.microsoft.com/office/drawing/2014/chart" uri="{C3380CC4-5D6E-409C-BE32-E72D297353CC}">
                <c16:uniqueId val="{00000003-5A56-4DA4-85B9-F1AE49E8F332}"/>
              </c:ext>
            </c:extLst>
          </c:dPt>
          <c:dPt>
            <c:idx val="2"/>
            <c:bubble3D val="0"/>
            <c:spPr>
              <a:solidFill>
                <a:srgbClr val="FFC000"/>
              </a:solidFill>
            </c:spPr>
            <c:extLst>
              <c:ext xmlns:c16="http://schemas.microsoft.com/office/drawing/2014/chart" uri="{C3380CC4-5D6E-409C-BE32-E72D297353CC}">
                <c16:uniqueId val="{00000005-5A56-4DA4-85B9-F1AE49E8F332}"/>
              </c:ext>
            </c:extLst>
          </c:dPt>
          <c:dPt>
            <c:idx val="3"/>
            <c:bubble3D val="0"/>
            <c:spPr>
              <a:solidFill>
                <a:srgbClr val="FF0000"/>
              </a:solidFill>
            </c:spPr>
            <c:extLst>
              <c:ext xmlns:c16="http://schemas.microsoft.com/office/drawing/2014/chart" uri="{C3380CC4-5D6E-409C-BE32-E72D297353CC}">
                <c16:uniqueId val="{00000007-5A56-4DA4-85B9-F1AE49E8F332}"/>
              </c:ext>
            </c:extLst>
          </c:dPt>
          <c:cat>
            <c:strRef>
              <c:f>'DISTRIBUCIÓN DE RIESGOS'!$R$2:$R$5</c:f>
              <c:strCache>
                <c:ptCount val="4"/>
                <c:pt idx="0">
                  <c:v>Bajo</c:v>
                </c:pt>
                <c:pt idx="1">
                  <c:v>Moderado</c:v>
                </c:pt>
                <c:pt idx="2">
                  <c:v>Alto</c:v>
                </c:pt>
                <c:pt idx="3">
                  <c:v>Extremo</c:v>
                </c:pt>
              </c:strCache>
            </c:strRef>
          </c:cat>
          <c:val>
            <c:numRef>
              <c:f>'DISTRIBUCIÓN DE RIESGOS'!$S$2:$S$5</c:f>
              <c:numCache>
                <c:formatCode>0</c:formatCode>
                <c:ptCount val="4"/>
                <c:pt idx="0">
                  <c:v>18</c:v>
                </c:pt>
                <c:pt idx="1">
                  <c:v>13</c:v>
                </c:pt>
                <c:pt idx="2">
                  <c:v>10</c:v>
                </c:pt>
                <c:pt idx="3">
                  <c:v>2</c:v>
                </c:pt>
              </c:numCache>
            </c:numRef>
          </c:val>
          <c:extLst>
            <c:ext xmlns:c16="http://schemas.microsoft.com/office/drawing/2014/chart" uri="{C3380CC4-5D6E-409C-BE32-E72D297353CC}">
              <c16:uniqueId val="{00000008-5A56-4DA4-85B9-F1AE49E8F332}"/>
            </c:ext>
          </c:extLst>
        </c:ser>
        <c:dLbls>
          <c:showLegendKey val="0"/>
          <c:showVal val="0"/>
          <c:showCatName val="0"/>
          <c:showSerName val="0"/>
          <c:showPercent val="0"/>
          <c:showBubbleSize val="0"/>
          <c:showLeaderLines val="1"/>
        </c:dLbls>
        <c:firstSliceAng val="0"/>
        <c:holeSize val="50"/>
      </c:doughnutChart>
      <c:spPr>
        <a:noFill/>
        <a:ln w="25400">
          <a:noFill/>
        </a:ln>
      </c:spPr>
    </c:plotArea>
    <c:legend>
      <c:legendPos val="b"/>
      <c:overlay val="0"/>
      <c:txPr>
        <a:bodyPr/>
        <a:lstStyle/>
        <a:p>
          <a:pPr>
            <a:defRPr sz="1000" b="0" i="0" u="none" strike="noStrike" baseline="0">
              <a:solidFill>
                <a:srgbClr val="000000"/>
              </a:solidFill>
              <a:latin typeface="Arial" panose="020B0604020202020204" pitchFamily="34" charset="0"/>
              <a:ea typeface="Calibri"/>
              <a:cs typeface="Arial" panose="020B0604020202020204" pitchFamily="34" charset="0"/>
            </a:defRPr>
          </a:pPr>
          <a:endParaRPr lang="es-CO"/>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s-CO"/>
    </a:p>
  </c:txPr>
  <c:externalData r:id="rId1">
    <c:autoUpdate val="0"/>
  </c:externalData>
</c:chartSpace>
</file>

<file path=ppt/diagrams/_rels/data1.xml.rels><?xml version="1.0" encoding="UTF-8" standalone="yes"?>
<Relationships xmlns="http://schemas.openxmlformats.org/package/2006/relationships"><Relationship Id="rId1" Type="http://schemas.openxmlformats.org/officeDocument/2006/relationships/image" Target="../media/image25.gif"/></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2DE1F6-44A3-48D1-A4ED-CE8ED1378D4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F48EDB32-0039-4C35-8D9A-E03C9BF7353A}">
      <dgm:prSet phldrT="[Texto]" custT="1"/>
      <dgm:spPr>
        <a:solidFill>
          <a:srgbClr val="00B0F0"/>
        </a:solidFill>
      </dgm:spPr>
      <dgm:t>
        <a:bodyPr/>
        <a:lstStyle/>
        <a:p>
          <a:pPr>
            <a:buFont typeface="Symbol" panose="05050102010706020507" pitchFamily="18" charset="2"/>
            <a:buBlip>
              <a:blip xmlns:r="http://schemas.openxmlformats.org/officeDocument/2006/relationships" r:embed="rId1"/>
            </a:buBlip>
          </a:pPr>
          <a:r>
            <a:rPr lang="es-CO" sz="2400" dirty="0">
              <a:latin typeface="Arial" panose="020B0604020202020204" pitchFamily="34" charset="0"/>
              <a:ea typeface="Times New Roman" panose="02020603050405020304" pitchFamily="18" charset="0"/>
              <a:cs typeface="Arial" panose="020B0604020202020204" pitchFamily="34" charset="0"/>
            </a:rPr>
            <a:t>Manual de Políticas Contables</a:t>
          </a:r>
          <a:endParaRPr lang="es-ES" sz="2400" dirty="0">
            <a:latin typeface="Arial" panose="020B0604020202020204" pitchFamily="34" charset="0"/>
            <a:cs typeface="Arial" panose="020B0604020202020204" pitchFamily="34" charset="0"/>
          </a:endParaRPr>
        </a:p>
      </dgm:t>
    </dgm:pt>
    <dgm:pt modelId="{BDFDEE50-5741-409A-864E-7E1F4770E30B}" type="parTrans" cxnId="{121EE78F-ACFD-499B-A829-E9E1D3180D0E}">
      <dgm:prSet/>
      <dgm:spPr/>
      <dgm:t>
        <a:bodyPr/>
        <a:lstStyle/>
        <a:p>
          <a:endParaRPr lang="es-ES"/>
        </a:p>
      </dgm:t>
    </dgm:pt>
    <dgm:pt modelId="{D257956B-D413-4B61-A3E5-A642BC8CE346}" type="sibTrans" cxnId="{121EE78F-ACFD-499B-A829-E9E1D3180D0E}">
      <dgm:prSet/>
      <dgm:spPr/>
      <dgm:t>
        <a:bodyPr/>
        <a:lstStyle/>
        <a:p>
          <a:endParaRPr lang="es-ES"/>
        </a:p>
      </dgm:t>
    </dgm:pt>
    <dgm:pt modelId="{81129862-0177-490E-8797-5994F5C2C2F9}">
      <dgm:prSet phldrT="[Texto]" custT="1"/>
      <dgm:spPr/>
      <dgm:t>
        <a:bodyPr/>
        <a:lstStyle/>
        <a:p>
          <a:pPr algn="just"/>
          <a:r>
            <a:rPr lang="es-CO" sz="1800" dirty="0">
              <a:latin typeface="Arial" panose="020B0604020202020204" pitchFamily="34" charset="0"/>
              <a:ea typeface="Times New Roman" panose="02020603050405020304" pitchFamily="18" charset="0"/>
              <a:cs typeface="Arial" panose="020B0604020202020204" pitchFamily="34" charset="0"/>
            </a:rPr>
            <a:t>Aprobación del Manual de Políticas Contables del IDRD, por parte de la Dirección de acuerdo a la Resolución 193 de 2016. Segunda versión pendiente de aprobación.</a:t>
          </a:r>
          <a:endParaRPr lang="es-ES" sz="1800" dirty="0">
            <a:latin typeface="Arial" panose="020B0604020202020204" pitchFamily="34" charset="0"/>
            <a:cs typeface="Arial" panose="020B0604020202020204" pitchFamily="34" charset="0"/>
          </a:endParaRPr>
        </a:p>
      </dgm:t>
    </dgm:pt>
    <dgm:pt modelId="{908CEC97-A2A8-4CCF-B801-3AE53A04C216}" type="parTrans" cxnId="{05868C41-2C6B-4425-A35F-E0E89608729B}">
      <dgm:prSet/>
      <dgm:spPr/>
      <dgm:t>
        <a:bodyPr/>
        <a:lstStyle/>
        <a:p>
          <a:endParaRPr lang="es-ES"/>
        </a:p>
      </dgm:t>
    </dgm:pt>
    <dgm:pt modelId="{E16B057D-3D19-479C-9F37-F823263FD1A9}" type="sibTrans" cxnId="{05868C41-2C6B-4425-A35F-E0E89608729B}">
      <dgm:prSet/>
      <dgm:spPr/>
      <dgm:t>
        <a:bodyPr/>
        <a:lstStyle/>
        <a:p>
          <a:endParaRPr lang="es-ES"/>
        </a:p>
      </dgm:t>
    </dgm:pt>
    <dgm:pt modelId="{394E28ED-2347-4598-BA78-1A6BAB6514E1}">
      <dgm:prSet phldrT="[Texto]" custT="1"/>
      <dgm:spPr>
        <a:solidFill>
          <a:srgbClr val="00B0F0"/>
        </a:solidFill>
      </dgm:spPr>
      <dgm:t>
        <a:bodyPr/>
        <a:lstStyle/>
        <a:p>
          <a:r>
            <a:rPr lang="es-ES" sz="2400" dirty="0">
              <a:latin typeface="Arial" panose="020B0604020202020204" pitchFamily="34" charset="0"/>
              <a:cs typeface="Arial" panose="020B0604020202020204" pitchFamily="34" charset="0"/>
            </a:rPr>
            <a:t>Conciliación patrimonial</a:t>
          </a:r>
        </a:p>
      </dgm:t>
    </dgm:pt>
    <dgm:pt modelId="{A99E8538-6C55-4CD9-8B90-FF07BB0E87F1}" type="parTrans" cxnId="{98DB7CF6-1DCE-4C4B-AA25-4D3B5C880964}">
      <dgm:prSet/>
      <dgm:spPr/>
      <dgm:t>
        <a:bodyPr/>
        <a:lstStyle/>
        <a:p>
          <a:endParaRPr lang="es-ES"/>
        </a:p>
      </dgm:t>
    </dgm:pt>
    <dgm:pt modelId="{9997B2DA-0374-4FC5-9459-06A3A92865A4}" type="sibTrans" cxnId="{98DB7CF6-1DCE-4C4B-AA25-4D3B5C880964}">
      <dgm:prSet/>
      <dgm:spPr/>
      <dgm:t>
        <a:bodyPr/>
        <a:lstStyle/>
        <a:p>
          <a:endParaRPr lang="es-ES"/>
        </a:p>
      </dgm:t>
    </dgm:pt>
    <dgm:pt modelId="{87331771-58DD-4E10-99FD-C593FD2FC036}">
      <dgm:prSet phldrT="[Texto]" custT="1"/>
      <dgm:spPr/>
      <dgm:t>
        <a:bodyPr/>
        <a:lstStyle/>
        <a:p>
          <a:pPr algn="just"/>
          <a:r>
            <a:rPr lang="es-CO" sz="1800" dirty="0">
              <a:latin typeface="Arial" panose="020B0604020202020204" pitchFamily="34" charset="0"/>
              <a:cs typeface="Arial" panose="020B0604020202020204" pitchFamily="34" charset="0"/>
            </a:rPr>
            <a:t>Plantilla de saldos iniciales diseñada por la Dirección Distrital de Contabilidad de la Secretaría de Hacienda Distrital para dar cumplimiento a la Resolución 533 de 2015 e Instructivo 002 de 2015 de la Contaduría General de la Nación. </a:t>
          </a:r>
          <a:endParaRPr lang="es-ES" sz="1800" dirty="0">
            <a:latin typeface="Arial" panose="020B0604020202020204" pitchFamily="34" charset="0"/>
            <a:cs typeface="Arial" panose="020B0604020202020204" pitchFamily="34" charset="0"/>
          </a:endParaRPr>
        </a:p>
      </dgm:t>
    </dgm:pt>
    <dgm:pt modelId="{BEFA9F58-4F6C-4F92-9545-4A51AE952763}" type="parTrans" cxnId="{3EA4791C-5A34-405C-A50E-15C8749A8953}">
      <dgm:prSet/>
      <dgm:spPr/>
      <dgm:t>
        <a:bodyPr/>
        <a:lstStyle/>
        <a:p>
          <a:endParaRPr lang="es-ES"/>
        </a:p>
      </dgm:t>
    </dgm:pt>
    <dgm:pt modelId="{9F003482-38FF-402B-9DBA-3C0644BD72A6}" type="sibTrans" cxnId="{3EA4791C-5A34-405C-A50E-15C8749A8953}">
      <dgm:prSet/>
      <dgm:spPr/>
      <dgm:t>
        <a:bodyPr/>
        <a:lstStyle/>
        <a:p>
          <a:endParaRPr lang="es-ES"/>
        </a:p>
      </dgm:t>
    </dgm:pt>
    <dgm:pt modelId="{30735C2B-7469-4653-A0C5-D625C909A9FD}">
      <dgm:prSet phldrT="[Texto]" custT="1"/>
      <dgm:spPr>
        <a:solidFill>
          <a:srgbClr val="00B0F0"/>
        </a:solidFill>
      </dgm:spPr>
      <dgm:t>
        <a:bodyPr/>
        <a:lstStyle/>
        <a:p>
          <a:r>
            <a:rPr lang="es-CO" sz="2400" dirty="0">
              <a:latin typeface="Arial" panose="020B0604020202020204" pitchFamily="34" charset="0"/>
              <a:cs typeface="Arial" panose="020B0604020202020204" pitchFamily="34" charset="0"/>
            </a:rPr>
            <a:t>Informe sobre tratamientos contables utilizados por el IDRD</a:t>
          </a:r>
          <a:endParaRPr lang="es-ES" sz="2400" dirty="0">
            <a:latin typeface="Arial" panose="020B0604020202020204" pitchFamily="34" charset="0"/>
            <a:cs typeface="Arial" panose="020B0604020202020204" pitchFamily="34" charset="0"/>
          </a:endParaRPr>
        </a:p>
      </dgm:t>
    </dgm:pt>
    <dgm:pt modelId="{7059F261-3257-4D36-9B60-B131A51C570B}" type="parTrans" cxnId="{E0708B8A-575A-4473-85DC-BB58B7EDE837}">
      <dgm:prSet/>
      <dgm:spPr/>
      <dgm:t>
        <a:bodyPr/>
        <a:lstStyle/>
        <a:p>
          <a:endParaRPr lang="es-ES"/>
        </a:p>
      </dgm:t>
    </dgm:pt>
    <dgm:pt modelId="{39A00F0C-C185-4EBF-A456-474E6DF81B28}" type="sibTrans" cxnId="{E0708B8A-575A-4473-85DC-BB58B7EDE837}">
      <dgm:prSet/>
      <dgm:spPr/>
      <dgm:t>
        <a:bodyPr/>
        <a:lstStyle/>
        <a:p>
          <a:endParaRPr lang="es-ES"/>
        </a:p>
      </dgm:t>
    </dgm:pt>
    <dgm:pt modelId="{A7F9C9B8-CE59-4742-B585-E6D992BFC199}">
      <dgm:prSet phldrT="[Texto]" custT="1"/>
      <dgm:spPr/>
      <dgm:t>
        <a:bodyPr/>
        <a:lstStyle/>
        <a:p>
          <a:pPr algn="just"/>
          <a:r>
            <a:rPr lang="es-CO"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Reflejando los criterios de reconocimiento, medición, presentación, y revelación a partir de la aplicación de las NICSP en Colombia, de acuerdo al cronograma establecido por la Contaduría General de la Nación, cuyo primer periodo de aplicación es el comprendido entre el 1° de enero y 31 de diciembre de 2018.</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EF428AEA-69EE-48CA-9BCB-5B6B29A42368}" type="parTrans" cxnId="{8DD1D4EE-AA9E-4B2E-ABFF-760BBA763888}">
      <dgm:prSet/>
      <dgm:spPr/>
      <dgm:t>
        <a:bodyPr/>
        <a:lstStyle/>
        <a:p>
          <a:endParaRPr lang="es-ES"/>
        </a:p>
      </dgm:t>
    </dgm:pt>
    <dgm:pt modelId="{20947856-BE60-4D4F-88F1-7B9608A9A1AB}" type="sibTrans" cxnId="{8DD1D4EE-AA9E-4B2E-ABFF-760BBA763888}">
      <dgm:prSet/>
      <dgm:spPr/>
      <dgm:t>
        <a:bodyPr/>
        <a:lstStyle/>
        <a:p>
          <a:endParaRPr lang="es-ES"/>
        </a:p>
      </dgm:t>
    </dgm:pt>
    <dgm:pt modelId="{164B60A5-B063-4CDA-A343-56FBB2DA1F57}" type="pres">
      <dgm:prSet presAssocID="{792DE1F6-44A3-48D1-A4ED-CE8ED1378D4A}" presName="linear" presStyleCnt="0">
        <dgm:presLayoutVars>
          <dgm:animLvl val="lvl"/>
          <dgm:resizeHandles val="exact"/>
        </dgm:presLayoutVars>
      </dgm:prSet>
      <dgm:spPr/>
    </dgm:pt>
    <dgm:pt modelId="{6A29AABC-96E7-4471-A504-D69AAC72208C}" type="pres">
      <dgm:prSet presAssocID="{F48EDB32-0039-4C35-8D9A-E03C9BF7353A}" presName="parentText" presStyleLbl="node1" presStyleIdx="0" presStyleCnt="3" custLinFactNeighborY="-2368">
        <dgm:presLayoutVars>
          <dgm:chMax val="0"/>
          <dgm:bulletEnabled val="1"/>
        </dgm:presLayoutVars>
      </dgm:prSet>
      <dgm:spPr/>
    </dgm:pt>
    <dgm:pt modelId="{0143F6A4-75A0-4CF5-8480-3FE1E37F86A5}" type="pres">
      <dgm:prSet presAssocID="{F48EDB32-0039-4C35-8D9A-E03C9BF7353A}" presName="childText" presStyleLbl="revTx" presStyleIdx="0" presStyleCnt="3">
        <dgm:presLayoutVars>
          <dgm:bulletEnabled val="1"/>
        </dgm:presLayoutVars>
      </dgm:prSet>
      <dgm:spPr/>
    </dgm:pt>
    <dgm:pt modelId="{AB83C647-5B29-4835-A3F7-4AF195D84F96}" type="pres">
      <dgm:prSet presAssocID="{394E28ED-2347-4598-BA78-1A6BAB6514E1}" presName="parentText" presStyleLbl="node1" presStyleIdx="1" presStyleCnt="3">
        <dgm:presLayoutVars>
          <dgm:chMax val="0"/>
          <dgm:bulletEnabled val="1"/>
        </dgm:presLayoutVars>
      </dgm:prSet>
      <dgm:spPr/>
    </dgm:pt>
    <dgm:pt modelId="{4252B0B9-90D7-4ADF-89B3-071ACDFC22F7}" type="pres">
      <dgm:prSet presAssocID="{394E28ED-2347-4598-BA78-1A6BAB6514E1}" presName="childText" presStyleLbl="revTx" presStyleIdx="1" presStyleCnt="3">
        <dgm:presLayoutVars>
          <dgm:bulletEnabled val="1"/>
        </dgm:presLayoutVars>
      </dgm:prSet>
      <dgm:spPr/>
    </dgm:pt>
    <dgm:pt modelId="{7E7C1332-D04E-408B-B363-657625B4C2C7}" type="pres">
      <dgm:prSet presAssocID="{30735C2B-7469-4653-A0C5-D625C909A9FD}" presName="parentText" presStyleLbl="node1" presStyleIdx="2" presStyleCnt="3">
        <dgm:presLayoutVars>
          <dgm:chMax val="0"/>
          <dgm:bulletEnabled val="1"/>
        </dgm:presLayoutVars>
      </dgm:prSet>
      <dgm:spPr/>
    </dgm:pt>
    <dgm:pt modelId="{E37DFD0B-0254-4FB4-A19B-859B4C7A0E3A}" type="pres">
      <dgm:prSet presAssocID="{30735C2B-7469-4653-A0C5-D625C909A9FD}" presName="childText" presStyleLbl="revTx" presStyleIdx="2" presStyleCnt="3">
        <dgm:presLayoutVars>
          <dgm:bulletEnabled val="1"/>
        </dgm:presLayoutVars>
      </dgm:prSet>
      <dgm:spPr/>
    </dgm:pt>
  </dgm:ptLst>
  <dgm:cxnLst>
    <dgm:cxn modelId="{3EA4791C-5A34-405C-A50E-15C8749A8953}" srcId="{394E28ED-2347-4598-BA78-1A6BAB6514E1}" destId="{87331771-58DD-4E10-99FD-C593FD2FC036}" srcOrd="0" destOrd="0" parTransId="{BEFA9F58-4F6C-4F92-9545-4A51AE952763}" sibTransId="{9F003482-38FF-402B-9DBA-3C0644BD72A6}"/>
    <dgm:cxn modelId="{C5118334-4674-4689-AD1F-E0E428C45E38}" type="presOf" srcId="{F48EDB32-0039-4C35-8D9A-E03C9BF7353A}" destId="{6A29AABC-96E7-4471-A504-D69AAC72208C}" srcOrd="0" destOrd="0" presId="urn:microsoft.com/office/officeart/2005/8/layout/vList2"/>
    <dgm:cxn modelId="{05868C41-2C6B-4425-A35F-E0E89608729B}" srcId="{F48EDB32-0039-4C35-8D9A-E03C9BF7353A}" destId="{81129862-0177-490E-8797-5994F5C2C2F9}" srcOrd="0" destOrd="0" parTransId="{908CEC97-A2A8-4CCF-B801-3AE53A04C216}" sibTransId="{E16B057D-3D19-479C-9F37-F823263FD1A9}"/>
    <dgm:cxn modelId="{580BAF46-19B8-415E-85EE-498DD4E7CE1F}" type="presOf" srcId="{792DE1F6-44A3-48D1-A4ED-CE8ED1378D4A}" destId="{164B60A5-B063-4CDA-A343-56FBB2DA1F57}" srcOrd="0" destOrd="0" presId="urn:microsoft.com/office/officeart/2005/8/layout/vList2"/>
    <dgm:cxn modelId="{84C57A73-954E-480C-8F5D-71539EF15603}" type="presOf" srcId="{81129862-0177-490E-8797-5994F5C2C2F9}" destId="{0143F6A4-75A0-4CF5-8480-3FE1E37F86A5}" srcOrd="0" destOrd="0" presId="urn:microsoft.com/office/officeart/2005/8/layout/vList2"/>
    <dgm:cxn modelId="{E0708B8A-575A-4473-85DC-BB58B7EDE837}" srcId="{792DE1F6-44A3-48D1-A4ED-CE8ED1378D4A}" destId="{30735C2B-7469-4653-A0C5-D625C909A9FD}" srcOrd="2" destOrd="0" parTransId="{7059F261-3257-4D36-9B60-B131A51C570B}" sibTransId="{39A00F0C-C185-4EBF-A456-474E6DF81B28}"/>
    <dgm:cxn modelId="{121EE78F-ACFD-499B-A829-E9E1D3180D0E}" srcId="{792DE1F6-44A3-48D1-A4ED-CE8ED1378D4A}" destId="{F48EDB32-0039-4C35-8D9A-E03C9BF7353A}" srcOrd="0" destOrd="0" parTransId="{BDFDEE50-5741-409A-864E-7E1F4770E30B}" sibTransId="{D257956B-D413-4B61-A3E5-A642BC8CE346}"/>
    <dgm:cxn modelId="{BF3597AD-E686-47A9-83D1-0C2DCA75318E}" type="presOf" srcId="{394E28ED-2347-4598-BA78-1A6BAB6514E1}" destId="{AB83C647-5B29-4835-A3F7-4AF195D84F96}" srcOrd="0" destOrd="0" presId="urn:microsoft.com/office/officeart/2005/8/layout/vList2"/>
    <dgm:cxn modelId="{34D323D6-79C9-40F1-B54B-BC0E0889551B}" type="presOf" srcId="{A7F9C9B8-CE59-4742-B585-E6D992BFC199}" destId="{E37DFD0B-0254-4FB4-A19B-859B4C7A0E3A}" srcOrd="0" destOrd="0" presId="urn:microsoft.com/office/officeart/2005/8/layout/vList2"/>
    <dgm:cxn modelId="{957842E4-1020-490B-BCF5-C24D7D5A2135}" type="presOf" srcId="{87331771-58DD-4E10-99FD-C593FD2FC036}" destId="{4252B0B9-90D7-4ADF-89B3-071ACDFC22F7}" srcOrd="0" destOrd="0" presId="urn:microsoft.com/office/officeart/2005/8/layout/vList2"/>
    <dgm:cxn modelId="{8DD1D4EE-AA9E-4B2E-ABFF-760BBA763888}" srcId="{30735C2B-7469-4653-A0C5-D625C909A9FD}" destId="{A7F9C9B8-CE59-4742-B585-E6D992BFC199}" srcOrd="0" destOrd="0" parTransId="{EF428AEA-69EE-48CA-9BCB-5B6B29A42368}" sibTransId="{20947856-BE60-4D4F-88F1-7B9608A9A1AB}"/>
    <dgm:cxn modelId="{FDA8B1F0-6C7B-438E-8985-A57E18587BEC}" type="presOf" srcId="{30735C2B-7469-4653-A0C5-D625C909A9FD}" destId="{7E7C1332-D04E-408B-B363-657625B4C2C7}" srcOrd="0" destOrd="0" presId="urn:microsoft.com/office/officeart/2005/8/layout/vList2"/>
    <dgm:cxn modelId="{98DB7CF6-1DCE-4C4B-AA25-4D3B5C880964}" srcId="{792DE1F6-44A3-48D1-A4ED-CE8ED1378D4A}" destId="{394E28ED-2347-4598-BA78-1A6BAB6514E1}" srcOrd="1" destOrd="0" parTransId="{A99E8538-6C55-4CD9-8B90-FF07BB0E87F1}" sibTransId="{9997B2DA-0374-4FC5-9459-06A3A92865A4}"/>
    <dgm:cxn modelId="{C48666AA-E7A3-4F91-9F8D-A747D17A7F8B}" type="presParOf" srcId="{164B60A5-B063-4CDA-A343-56FBB2DA1F57}" destId="{6A29AABC-96E7-4471-A504-D69AAC72208C}" srcOrd="0" destOrd="0" presId="urn:microsoft.com/office/officeart/2005/8/layout/vList2"/>
    <dgm:cxn modelId="{1A40D644-1835-4971-9212-1212B4ECDDB6}" type="presParOf" srcId="{164B60A5-B063-4CDA-A343-56FBB2DA1F57}" destId="{0143F6A4-75A0-4CF5-8480-3FE1E37F86A5}" srcOrd="1" destOrd="0" presId="urn:microsoft.com/office/officeart/2005/8/layout/vList2"/>
    <dgm:cxn modelId="{100C2F40-5AFC-4096-9AB4-6C26B9018DF8}" type="presParOf" srcId="{164B60A5-B063-4CDA-A343-56FBB2DA1F57}" destId="{AB83C647-5B29-4835-A3F7-4AF195D84F96}" srcOrd="2" destOrd="0" presId="urn:microsoft.com/office/officeart/2005/8/layout/vList2"/>
    <dgm:cxn modelId="{54F2E635-BFC3-4975-BAA4-2F76468C70E3}" type="presParOf" srcId="{164B60A5-B063-4CDA-A343-56FBB2DA1F57}" destId="{4252B0B9-90D7-4ADF-89B3-071ACDFC22F7}" srcOrd="3" destOrd="0" presId="urn:microsoft.com/office/officeart/2005/8/layout/vList2"/>
    <dgm:cxn modelId="{A974ACA8-CE8B-40E7-AEA1-9F751AF94B2D}" type="presParOf" srcId="{164B60A5-B063-4CDA-A343-56FBB2DA1F57}" destId="{7E7C1332-D04E-408B-B363-657625B4C2C7}" srcOrd="4" destOrd="0" presId="urn:microsoft.com/office/officeart/2005/8/layout/vList2"/>
    <dgm:cxn modelId="{CB941249-CF68-40C8-94E8-56980A0A2528}" type="presParOf" srcId="{164B60A5-B063-4CDA-A343-56FBB2DA1F57}" destId="{E37DFD0B-0254-4FB4-A19B-859B4C7A0E3A}"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92DE1F6-44A3-48D1-A4ED-CE8ED1378D4A}"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S"/>
        </a:p>
      </dgm:t>
    </dgm:pt>
    <dgm:pt modelId="{30735C2B-7469-4653-A0C5-D625C909A9FD}">
      <dgm:prSet phldrT="[Texto]" custT="1"/>
      <dgm:spPr>
        <a:solidFill>
          <a:srgbClr val="00B0F0"/>
        </a:solidFill>
      </dgm:spPr>
      <dgm:t>
        <a:bodyPr/>
        <a:lstStyle/>
        <a:p>
          <a:r>
            <a:rPr lang="es-ES" sz="2400" dirty="0">
              <a:latin typeface="Arial" panose="020B0604020202020204" pitchFamily="34" charset="0"/>
              <a:cs typeface="Arial" panose="020B0604020202020204" pitchFamily="34" charset="0"/>
            </a:rPr>
            <a:t>Comprobantes de reclasificación y ajuste por convergencia</a:t>
          </a:r>
        </a:p>
      </dgm:t>
    </dgm:pt>
    <dgm:pt modelId="{7059F261-3257-4D36-9B60-B131A51C570B}" type="parTrans" cxnId="{E0708B8A-575A-4473-85DC-BB58B7EDE837}">
      <dgm:prSet/>
      <dgm:spPr/>
      <dgm:t>
        <a:bodyPr/>
        <a:lstStyle/>
        <a:p>
          <a:endParaRPr lang="es-ES"/>
        </a:p>
      </dgm:t>
    </dgm:pt>
    <dgm:pt modelId="{39A00F0C-C185-4EBF-A456-474E6DF81B28}" type="sibTrans" cxnId="{E0708B8A-575A-4473-85DC-BB58B7EDE837}">
      <dgm:prSet/>
      <dgm:spPr/>
      <dgm:t>
        <a:bodyPr/>
        <a:lstStyle/>
        <a:p>
          <a:endParaRPr lang="es-ES"/>
        </a:p>
      </dgm:t>
    </dgm:pt>
    <dgm:pt modelId="{A7F9C9B8-CE59-4742-B585-E6D992BFC199}">
      <dgm:prSet phldrT="[Texto]" custT="1"/>
      <dgm:spPr/>
      <dgm:t>
        <a:bodyPr/>
        <a:lstStyle/>
        <a:p>
          <a:pPr algn="just"/>
          <a:r>
            <a:rPr lang="es-CO"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Registro en el sistema Integral de información financiera  “Seven”. Determinación de saldos iniciales y conciliación de la plantilla de saldos iniciales vs saldos registrados.</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EF428AEA-69EE-48CA-9BCB-5B6B29A42368}" type="parTrans" cxnId="{8DD1D4EE-AA9E-4B2E-ABFF-760BBA763888}">
      <dgm:prSet/>
      <dgm:spPr/>
      <dgm:t>
        <a:bodyPr/>
        <a:lstStyle/>
        <a:p>
          <a:endParaRPr lang="es-ES"/>
        </a:p>
      </dgm:t>
    </dgm:pt>
    <dgm:pt modelId="{20947856-BE60-4D4F-88F1-7B9608A9A1AB}" type="sibTrans" cxnId="{8DD1D4EE-AA9E-4B2E-ABFF-760BBA763888}">
      <dgm:prSet/>
      <dgm:spPr/>
      <dgm:t>
        <a:bodyPr/>
        <a:lstStyle/>
        <a:p>
          <a:endParaRPr lang="es-ES"/>
        </a:p>
      </dgm:t>
    </dgm:pt>
    <dgm:pt modelId="{EFADE8AF-345E-4D12-A25F-720DC70D648E}">
      <dgm:prSet phldrT="[Texto]" custT="1"/>
      <dgm:spPr>
        <a:solidFill>
          <a:srgbClr val="00B0F0"/>
        </a:solidFill>
        <a:ln w="12700" cap="flat" cmpd="sng" algn="ctr">
          <a:solidFill>
            <a:prstClr val="white">
              <a:hueOff val="0"/>
              <a:satOff val="0"/>
              <a:lumOff val="0"/>
              <a:alphaOff val="0"/>
            </a:prstClr>
          </a:solidFill>
          <a:prstDash val="solid"/>
          <a:miter lim="800000"/>
        </a:ln>
        <a:effectLst/>
      </dgm:spPr>
      <dgm:t>
        <a:bodyPr spcFirstLastPara="0" vert="horz" wrap="square" lIns="91440" tIns="91440" rIns="91440" bIns="91440" numCol="1" spcCol="1270" anchor="ctr" anchorCtr="0"/>
        <a:lstStyle/>
        <a:p>
          <a:pPr marL="0" lvl="0" indent="0" algn="l" defTabSz="1066800">
            <a:lnSpc>
              <a:spcPct val="90000"/>
            </a:lnSpc>
            <a:spcBef>
              <a:spcPct val="0"/>
            </a:spcBef>
            <a:spcAft>
              <a:spcPct val="35000"/>
            </a:spcAft>
            <a:buNone/>
          </a:pPr>
          <a:r>
            <a:rPr lang="es-CO" sz="2400" kern="1200" dirty="0">
              <a:solidFill>
                <a:prstClr val="white"/>
              </a:solidFill>
              <a:latin typeface="Arial" panose="020B0604020202020204" pitchFamily="34" charset="0"/>
              <a:ea typeface="+mn-ea"/>
              <a:cs typeface="Arial" panose="020B0604020202020204" pitchFamily="34" charset="0"/>
            </a:rPr>
            <a:t>Actualización del valor de los terrenos</a:t>
          </a:r>
          <a:endParaRPr lang="es-ES" sz="2400" kern="1200" dirty="0">
            <a:solidFill>
              <a:prstClr val="white"/>
            </a:solidFill>
            <a:latin typeface="Arial" panose="020B0604020202020204" pitchFamily="34" charset="0"/>
            <a:ea typeface="+mn-ea"/>
            <a:cs typeface="Arial" panose="020B0604020202020204" pitchFamily="34" charset="0"/>
          </a:endParaRPr>
        </a:p>
      </dgm:t>
    </dgm:pt>
    <dgm:pt modelId="{E9581A99-FB2B-4789-B7E0-CE209144AF72}" type="parTrans" cxnId="{2422ACF3-C177-4601-B2E9-A0E84A057906}">
      <dgm:prSet/>
      <dgm:spPr/>
      <dgm:t>
        <a:bodyPr/>
        <a:lstStyle/>
        <a:p>
          <a:endParaRPr lang="es-ES"/>
        </a:p>
      </dgm:t>
    </dgm:pt>
    <dgm:pt modelId="{68341036-0B77-458F-9109-A47BF8273F46}" type="sibTrans" cxnId="{2422ACF3-C177-4601-B2E9-A0E84A057906}">
      <dgm:prSet/>
      <dgm:spPr/>
      <dgm:t>
        <a:bodyPr/>
        <a:lstStyle/>
        <a:p>
          <a:endParaRPr lang="es-ES"/>
        </a:p>
      </dgm:t>
    </dgm:pt>
    <dgm:pt modelId="{878C9CA9-1523-41EB-893C-785DC62FE253}">
      <dgm:prSet phldrT="[Texto]" custT="1"/>
      <dgm:spPr>
        <a:noFill/>
        <a:ln>
          <a:noFill/>
        </a:ln>
        <a:effectLst/>
      </dgm:spPr>
      <dgm:t>
        <a:bodyPr/>
        <a:lstStyle/>
        <a:p>
          <a:pPr marL="228600" lvl="1" indent="-228600" algn="just" defTabSz="889000">
            <a:lnSpc>
              <a:spcPct val="90000"/>
            </a:lnSpc>
            <a:spcBef>
              <a:spcPct val="0"/>
            </a:spcBef>
            <a:spcAft>
              <a:spcPct val="20000"/>
            </a:spcAft>
          </a:pPr>
          <a:r>
            <a:rPr lang="es-CO" sz="1800" kern="1200" dirty="0">
              <a:solidFill>
                <a:srgbClr val="00000A"/>
              </a:solidFill>
              <a:latin typeface="Arial" panose="020B0604020202020204" pitchFamily="34" charset="0"/>
              <a:ea typeface="Times New Roman" panose="02020603050405020304" pitchFamily="18" charset="0"/>
            </a:rPr>
            <a:t>Se actualizó, en la plantilla y en  el Sistema Integral de Información Financiera  “Seven” el valor de los terrenos teniendo en cuenta la última información remitida por el DADEP mediante Oficio radicado No 20182000040871 atendiendo el requerimiento de identificación de la propiedad inmobiliaria por parte del IDRD.</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FF6F1F3C-623D-4F81-9557-24C902372479}" type="parTrans" cxnId="{67E82DCA-4402-43DA-B075-9A034060D3BD}">
      <dgm:prSet/>
      <dgm:spPr/>
      <dgm:t>
        <a:bodyPr/>
        <a:lstStyle/>
        <a:p>
          <a:endParaRPr lang="es-ES"/>
        </a:p>
      </dgm:t>
    </dgm:pt>
    <dgm:pt modelId="{D995AC6A-0D65-49D1-86D3-5B3E27A3E42E}" type="sibTrans" cxnId="{67E82DCA-4402-43DA-B075-9A034060D3BD}">
      <dgm:prSet/>
      <dgm:spPr/>
      <dgm:t>
        <a:bodyPr/>
        <a:lstStyle/>
        <a:p>
          <a:endParaRPr lang="es-ES"/>
        </a:p>
      </dgm:t>
    </dgm:pt>
    <dgm:pt modelId="{9A0C6B64-A0F1-42C5-A812-FD4E59AF78D5}">
      <dgm:prSet phldrT="[Texto]" custT="1"/>
      <dgm:spPr>
        <a:solidFill>
          <a:srgbClr val="00B0F0"/>
        </a:solidFill>
        <a:ln w="12700" cap="flat" cmpd="sng" algn="ctr">
          <a:solidFill>
            <a:prstClr val="white">
              <a:hueOff val="0"/>
              <a:satOff val="0"/>
              <a:lumOff val="0"/>
              <a:alphaOff val="0"/>
            </a:prstClr>
          </a:solidFill>
          <a:prstDash val="solid"/>
          <a:miter lim="800000"/>
        </a:ln>
        <a:effectLst/>
      </dgm:spPr>
      <dgm:t>
        <a:bodyPr spcFirstLastPara="0" vert="horz" wrap="square" lIns="91440" tIns="91440" rIns="91440" bIns="91440" numCol="1" spcCol="1270" anchor="ctr" anchorCtr="0"/>
        <a:lstStyle/>
        <a:p>
          <a:pPr marL="0" lvl="0" indent="0" algn="l" defTabSz="1066800">
            <a:lnSpc>
              <a:spcPct val="90000"/>
            </a:lnSpc>
            <a:spcBef>
              <a:spcPct val="0"/>
            </a:spcBef>
            <a:spcAft>
              <a:spcPct val="35000"/>
            </a:spcAft>
            <a:buNone/>
          </a:pPr>
          <a:r>
            <a:rPr lang="es-ES" sz="2400" kern="1200" dirty="0">
              <a:solidFill>
                <a:prstClr val="white"/>
              </a:solidFill>
              <a:latin typeface="Arial" panose="020B0604020202020204" pitchFamily="34" charset="0"/>
              <a:ea typeface="+mn-ea"/>
              <a:cs typeface="Arial" panose="020B0604020202020204" pitchFamily="34" charset="0"/>
            </a:rPr>
            <a:t>Revisión de procesos</a:t>
          </a:r>
        </a:p>
      </dgm:t>
    </dgm:pt>
    <dgm:pt modelId="{D4C773D0-A313-47C2-8F45-015749EA6989}" type="parTrans" cxnId="{5A3CD24B-DCF0-445C-AE8C-E5B68B412A63}">
      <dgm:prSet/>
      <dgm:spPr/>
      <dgm:t>
        <a:bodyPr/>
        <a:lstStyle/>
        <a:p>
          <a:endParaRPr lang="es-ES"/>
        </a:p>
      </dgm:t>
    </dgm:pt>
    <dgm:pt modelId="{9C4B6584-CB49-4D66-9373-B0EDCFD5FEB6}" type="sibTrans" cxnId="{5A3CD24B-DCF0-445C-AE8C-E5B68B412A63}">
      <dgm:prSet/>
      <dgm:spPr/>
      <dgm:t>
        <a:bodyPr/>
        <a:lstStyle/>
        <a:p>
          <a:endParaRPr lang="es-ES"/>
        </a:p>
      </dgm:t>
    </dgm:pt>
    <dgm:pt modelId="{E66B933F-28C7-4050-97BA-41FF19D29E3A}">
      <dgm:prSet phldrT="[Texto]" custT="1"/>
      <dgm:spPr>
        <a:noFill/>
        <a:ln>
          <a:noFill/>
        </a:ln>
        <a:effectLst/>
      </dgm:spPr>
      <dgm:t>
        <a:bodyPr/>
        <a:lstStyle/>
        <a:p>
          <a:pPr marL="228600" lvl="1" indent="-228600" algn="just" defTabSz="889000">
            <a:lnSpc>
              <a:spcPct val="90000"/>
            </a:lnSpc>
            <a:spcBef>
              <a:spcPct val="0"/>
            </a:spcBef>
            <a:spcAft>
              <a:spcPct val="20000"/>
            </a:spcAft>
          </a:pPr>
          <a:r>
            <a:rPr lang="es-CO" sz="1800" kern="1200" dirty="0">
              <a:latin typeface="Arial" panose="020B0604020202020204" pitchFamily="34" charset="0"/>
              <a:cs typeface="Arial" panose="020B0604020202020204" pitchFamily="34" charset="0"/>
            </a:rPr>
            <a:t>Reporte Contable y Reporte Marco Normativo Contable Convergencia.</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EE94FB0B-DD67-4245-A0F5-3F47DD67C46E}" type="parTrans" cxnId="{3C899C85-5A93-4142-91A2-E3CF58F144A8}">
      <dgm:prSet/>
      <dgm:spPr/>
      <dgm:t>
        <a:bodyPr/>
        <a:lstStyle/>
        <a:p>
          <a:endParaRPr lang="es-ES"/>
        </a:p>
      </dgm:t>
    </dgm:pt>
    <dgm:pt modelId="{414DDBE5-A985-4BD3-BF8D-6A4FC405B1B8}" type="sibTrans" cxnId="{3C899C85-5A93-4142-91A2-E3CF58F144A8}">
      <dgm:prSet/>
      <dgm:spPr/>
      <dgm:t>
        <a:bodyPr/>
        <a:lstStyle/>
        <a:p>
          <a:endParaRPr lang="es-ES"/>
        </a:p>
      </dgm:t>
    </dgm:pt>
    <dgm:pt modelId="{828364CF-65F2-4D14-AF23-FB92F64BB36D}">
      <dgm:prSet phldrT="[Texto]" custT="1"/>
      <dgm:spPr>
        <a:noFill/>
        <a:ln>
          <a:noFill/>
        </a:ln>
        <a:effectLst/>
      </dgm:spPr>
      <dgm:t>
        <a:bodyPr/>
        <a:lstStyle/>
        <a:p>
          <a:pPr marL="228600" lvl="1" indent="-228600" algn="just" defTabSz="889000">
            <a:lnSpc>
              <a:spcPct val="90000"/>
            </a:lnSpc>
            <a:spcBef>
              <a:spcPct val="0"/>
            </a:spcBef>
            <a:spcAft>
              <a:spcPct val="20000"/>
            </a:spcAft>
          </a:pPr>
          <a:r>
            <a:rPr lang="es-CO" sz="1800" kern="1200" dirty="0">
              <a:latin typeface="Arial" panose="020B0604020202020204" pitchFamily="34" charset="0"/>
              <a:cs typeface="Arial" panose="020B0604020202020204" pitchFamily="34" charset="0"/>
            </a:rPr>
            <a:t>Verificar que el proceso registrado en cada reporte sea coincidente.</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gm:t>
    </dgm:pt>
    <dgm:pt modelId="{4F44BB2B-D6FB-402C-B4E7-9A1EF0E76C5B}" type="parTrans" cxnId="{280BCFC7-F5EF-4EE2-9A7C-9C10FFB6A0CC}">
      <dgm:prSet/>
      <dgm:spPr/>
      <dgm:t>
        <a:bodyPr/>
        <a:lstStyle/>
        <a:p>
          <a:endParaRPr lang="es-ES"/>
        </a:p>
      </dgm:t>
    </dgm:pt>
    <dgm:pt modelId="{D8421564-3D58-4149-A058-64F09B366C7C}" type="sibTrans" cxnId="{280BCFC7-F5EF-4EE2-9A7C-9C10FFB6A0CC}">
      <dgm:prSet/>
      <dgm:spPr/>
      <dgm:t>
        <a:bodyPr/>
        <a:lstStyle/>
        <a:p>
          <a:endParaRPr lang="es-ES"/>
        </a:p>
      </dgm:t>
    </dgm:pt>
    <dgm:pt modelId="{FA1B965E-1962-4894-86AE-4C77A5B80227}">
      <dgm:prSet custT="1"/>
      <dgm:spPr/>
      <dgm:t>
        <a:bodyPr/>
        <a:lstStyle/>
        <a:p>
          <a:pPr marL="228600" lvl="1" indent="-228600" algn="just" defTabSz="889000">
            <a:lnSpc>
              <a:spcPct val="90000"/>
            </a:lnSpc>
            <a:spcBef>
              <a:spcPct val="0"/>
            </a:spcBef>
            <a:spcAft>
              <a:spcPct val="20000"/>
            </a:spcAft>
          </a:pPr>
          <a:r>
            <a:rPr lang="es-CO" sz="1800" dirty="0">
              <a:latin typeface="Arial" panose="020B0604020202020204" pitchFamily="34" charset="0"/>
              <a:cs typeface="Arial" panose="020B0604020202020204" pitchFamily="34" charset="0"/>
            </a:rPr>
            <a:t>Validar que los procesos allí reflejados correspondan a los procesos activos.</a:t>
          </a:r>
        </a:p>
      </dgm:t>
    </dgm:pt>
    <dgm:pt modelId="{C76AC550-176D-4236-87B4-BC434F443586}" type="parTrans" cxnId="{7DD03CC1-D961-4A9D-B84B-830ED95F6144}">
      <dgm:prSet/>
      <dgm:spPr/>
      <dgm:t>
        <a:bodyPr/>
        <a:lstStyle/>
        <a:p>
          <a:endParaRPr lang="es-ES"/>
        </a:p>
      </dgm:t>
    </dgm:pt>
    <dgm:pt modelId="{BC6057C6-E5CF-454D-8EDD-4FB2030F9CEF}" type="sibTrans" cxnId="{7DD03CC1-D961-4A9D-B84B-830ED95F6144}">
      <dgm:prSet/>
      <dgm:spPr/>
      <dgm:t>
        <a:bodyPr/>
        <a:lstStyle/>
        <a:p>
          <a:endParaRPr lang="es-ES"/>
        </a:p>
      </dgm:t>
    </dgm:pt>
    <dgm:pt modelId="{164B60A5-B063-4CDA-A343-56FBB2DA1F57}" type="pres">
      <dgm:prSet presAssocID="{792DE1F6-44A3-48D1-A4ED-CE8ED1378D4A}" presName="linear" presStyleCnt="0">
        <dgm:presLayoutVars>
          <dgm:animLvl val="lvl"/>
          <dgm:resizeHandles val="exact"/>
        </dgm:presLayoutVars>
      </dgm:prSet>
      <dgm:spPr/>
    </dgm:pt>
    <dgm:pt modelId="{7577545C-F747-450F-8125-247E9CA89CD9}" type="pres">
      <dgm:prSet presAssocID="{EFADE8AF-345E-4D12-A25F-720DC70D648E}" presName="parentText" presStyleLbl="node1" presStyleIdx="0" presStyleCnt="3">
        <dgm:presLayoutVars>
          <dgm:chMax val="0"/>
          <dgm:bulletEnabled val="1"/>
        </dgm:presLayoutVars>
      </dgm:prSet>
      <dgm:spPr>
        <a:xfrm>
          <a:off x="0" y="15481"/>
          <a:ext cx="10761211" cy="1089270"/>
        </a:xfrm>
        <a:prstGeom prst="roundRect">
          <a:avLst/>
        </a:prstGeom>
      </dgm:spPr>
    </dgm:pt>
    <dgm:pt modelId="{6DEF2458-E775-4BDA-AF34-2904545531FA}" type="pres">
      <dgm:prSet presAssocID="{EFADE8AF-345E-4D12-A25F-720DC70D648E}" presName="childText" presStyleLbl="revTx" presStyleIdx="0" presStyleCnt="3">
        <dgm:presLayoutVars>
          <dgm:bulletEnabled val="1"/>
        </dgm:presLayoutVars>
      </dgm:prSet>
      <dgm:spPr>
        <a:xfrm>
          <a:off x="0" y="1528381"/>
          <a:ext cx="10761211" cy="1076400"/>
        </a:xfrm>
        <a:prstGeom prst="rect">
          <a:avLst/>
        </a:prstGeom>
      </dgm:spPr>
    </dgm:pt>
    <dgm:pt modelId="{7E7C1332-D04E-408B-B363-657625B4C2C7}" type="pres">
      <dgm:prSet presAssocID="{30735C2B-7469-4653-A0C5-D625C909A9FD}" presName="parentText" presStyleLbl="node1" presStyleIdx="1" presStyleCnt="3">
        <dgm:presLayoutVars>
          <dgm:chMax val="0"/>
          <dgm:bulletEnabled val="1"/>
        </dgm:presLayoutVars>
      </dgm:prSet>
      <dgm:spPr/>
    </dgm:pt>
    <dgm:pt modelId="{E37DFD0B-0254-4FB4-A19B-859B4C7A0E3A}" type="pres">
      <dgm:prSet presAssocID="{30735C2B-7469-4653-A0C5-D625C909A9FD}" presName="childText" presStyleLbl="revTx" presStyleIdx="1" presStyleCnt="3">
        <dgm:presLayoutVars>
          <dgm:bulletEnabled val="1"/>
        </dgm:presLayoutVars>
      </dgm:prSet>
      <dgm:spPr/>
    </dgm:pt>
    <dgm:pt modelId="{10432A3F-FF7C-4F5C-B8D3-7FFCDC3EBF8E}" type="pres">
      <dgm:prSet presAssocID="{9A0C6B64-A0F1-42C5-A812-FD4E59AF78D5}" presName="parentText" presStyleLbl="node1" presStyleIdx="2" presStyleCnt="3">
        <dgm:presLayoutVars>
          <dgm:chMax val="0"/>
          <dgm:bulletEnabled val="1"/>
        </dgm:presLayoutVars>
      </dgm:prSet>
      <dgm:spPr>
        <a:xfrm>
          <a:off x="0" y="4157731"/>
          <a:ext cx="10761211" cy="1048320"/>
        </a:xfrm>
        <a:prstGeom prst="roundRect">
          <a:avLst/>
        </a:prstGeom>
      </dgm:spPr>
    </dgm:pt>
    <dgm:pt modelId="{AA02D78F-0A1B-4B5C-BE10-EA3C06ECF2E7}" type="pres">
      <dgm:prSet presAssocID="{9A0C6B64-A0F1-42C5-A812-FD4E59AF78D5}" presName="childText" presStyleLbl="revTx" presStyleIdx="2" presStyleCnt="3">
        <dgm:presLayoutVars>
          <dgm:bulletEnabled val="1"/>
        </dgm:presLayoutVars>
      </dgm:prSet>
      <dgm:spPr>
        <a:xfrm>
          <a:off x="0" y="4427281"/>
          <a:ext cx="10761211" cy="745200"/>
        </a:xfrm>
        <a:prstGeom prst="rect">
          <a:avLst/>
        </a:prstGeom>
      </dgm:spPr>
    </dgm:pt>
  </dgm:ptLst>
  <dgm:cxnLst>
    <dgm:cxn modelId="{73A40F3F-43DC-4C46-960B-04501FA87CE7}" type="presOf" srcId="{878C9CA9-1523-41EB-893C-785DC62FE253}" destId="{6DEF2458-E775-4BDA-AF34-2904545531FA}" srcOrd="0" destOrd="0" presId="urn:microsoft.com/office/officeart/2005/8/layout/vList2"/>
    <dgm:cxn modelId="{2CDF4D43-7842-459F-A6CA-62EB608E7A63}" type="presOf" srcId="{9A0C6B64-A0F1-42C5-A812-FD4E59AF78D5}" destId="{10432A3F-FF7C-4F5C-B8D3-7FFCDC3EBF8E}" srcOrd="0" destOrd="0" presId="urn:microsoft.com/office/officeart/2005/8/layout/vList2"/>
    <dgm:cxn modelId="{580BAF46-19B8-415E-85EE-498DD4E7CE1F}" type="presOf" srcId="{792DE1F6-44A3-48D1-A4ED-CE8ED1378D4A}" destId="{164B60A5-B063-4CDA-A343-56FBB2DA1F57}" srcOrd="0" destOrd="0" presId="urn:microsoft.com/office/officeart/2005/8/layout/vList2"/>
    <dgm:cxn modelId="{C7843768-7BBF-46F3-BB0F-4B148218756B}" type="presOf" srcId="{FA1B965E-1962-4894-86AE-4C77A5B80227}" destId="{AA02D78F-0A1B-4B5C-BE10-EA3C06ECF2E7}" srcOrd="0" destOrd="2" presId="urn:microsoft.com/office/officeart/2005/8/layout/vList2"/>
    <dgm:cxn modelId="{5A3CD24B-DCF0-445C-AE8C-E5B68B412A63}" srcId="{792DE1F6-44A3-48D1-A4ED-CE8ED1378D4A}" destId="{9A0C6B64-A0F1-42C5-A812-FD4E59AF78D5}" srcOrd="2" destOrd="0" parTransId="{D4C773D0-A313-47C2-8F45-015749EA6989}" sibTransId="{9C4B6584-CB49-4D66-9373-B0EDCFD5FEB6}"/>
    <dgm:cxn modelId="{3C899C85-5A93-4142-91A2-E3CF58F144A8}" srcId="{9A0C6B64-A0F1-42C5-A812-FD4E59AF78D5}" destId="{E66B933F-28C7-4050-97BA-41FF19D29E3A}" srcOrd="0" destOrd="0" parTransId="{EE94FB0B-DD67-4245-A0F5-3F47DD67C46E}" sibTransId="{414DDBE5-A985-4BD3-BF8D-6A4FC405B1B8}"/>
    <dgm:cxn modelId="{E0708B8A-575A-4473-85DC-BB58B7EDE837}" srcId="{792DE1F6-44A3-48D1-A4ED-CE8ED1378D4A}" destId="{30735C2B-7469-4653-A0C5-D625C909A9FD}" srcOrd="1" destOrd="0" parTransId="{7059F261-3257-4D36-9B60-B131A51C570B}" sibTransId="{39A00F0C-C185-4EBF-A456-474E6DF81B28}"/>
    <dgm:cxn modelId="{BED4518E-F449-43F2-8807-45491430E20F}" type="presOf" srcId="{EFADE8AF-345E-4D12-A25F-720DC70D648E}" destId="{7577545C-F747-450F-8125-247E9CA89CD9}" srcOrd="0" destOrd="0" presId="urn:microsoft.com/office/officeart/2005/8/layout/vList2"/>
    <dgm:cxn modelId="{7DD03CC1-D961-4A9D-B84B-830ED95F6144}" srcId="{9A0C6B64-A0F1-42C5-A812-FD4E59AF78D5}" destId="{FA1B965E-1962-4894-86AE-4C77A5B80227}" srcOrd="2" destOrd="0" parTransId="{C76AC550-176D-4236-87B4-BC434F443586}" sibTransId="{BC6057C6-E5CF-454D-8EDD-4FB2030F9CEF}"/>
    <dgm:cxn modelId="{280BCFC7-F5EF-4EE2-9A7C-9C10FFB6A0CC}" srcId="{9A0C6B64-A0F1-42C5-A812-FD4E59AF78D5}" destId="{828364CF-65F2-4D14-AF23-FB92F64BB36D}" srcOrd="1" destOrd="0" parTransId="{4F44BB2B-D6FB-402C-B4E7-9A1EF0E76C5B}" sibTransId="{D8421564-3D58-4149-A058-64F09B366C7C}"/>
    <dgm:cxn modelId="{67E82DCA-4402-43DA-B075-9A034060D3BD}" srcId="{EFADE8AF-345E-4D12-A25F-720DC70D648E}" destId="{878C9CA9-1523-41EB-893C-785DC62FE253}" srcOrd="0" destOrd="0" parTransId="{FF6F1F3C-623D-4F81-9557-24C902372479}" sibTransId="{D995AC6A-0D65-49D1-86D3-5B3E27A3E42E}"/>
    <dgm:cxn modelId="{34D323D6-79C9-40F1-B54B-BC0E0889551B}" type="presOf" srcId="{A7F9C9B8-CE59-4742-B585-E6D992BFC199}" destId="{E37DFD0B-0254-4FB4-A19B-859B4C7A0E3A}" srcOrd="0" destOrd="0" presId="urn:microsoft.com/office/officeart/2005/8/layout/vList2"/>
    <dgm:cxn modelId="{ABFC9FDF-A605-4F38-9D94-01A135510E70}" type="presOf" srcId="{E66B933F-28C7-4050-97BA-41FF19D29E3A}" destId="{AA02D78F-0A1B-4B5C-BE10-EA3C06ECF2E7}" srcOrd="0" destOrd="0" presId="urn:microsoft.com/office/officeart/2005/8/layout/vList2"/>
    <dgm:cxn modelId="{8DD1D4EE-AA9E-4B2E-ABFF-760BBA763888}" srcId="{30735C2B-7469-4653-A0C5-D625C909A9FD}" destId="{A7F9C9B8-CE59-4742-B585-E6D992BFC199}" srcOrd="0" destOrd="0" parTransId="{EF428AEA-69EE-48CA-9BCB-5B6B29A42368}" sibTransId="{20947856-BE60-4D4F-88F1-7B9608A9A1AB}"/>
    <dgm:cxn modelId="{FDA8B1F0-6C7B-438E-8985-A57E18587BEC}" type="presOf" srcId="{30735C2B-7469-4653-A0C5-D625C909A9FD}" destId="{7E7C1332-D04E-408B-B363-657625B4C2C7}" srcOrd="0" destOrd="0" presId="urn:microsoft.com/office/officeart/2005/8/layout/vList2"/>
    <dgm:cxn modelId="{2422ACF3-C177-4601-B2E9-A0E84A057906}" srcId="{792DE1F6-44A3-48D1-A4ED-CE8ED1378D4A}" destId="{EFADE8AF-345E-4D12-A25F-720DC70D648E}" srcOrd="0" destOrd="0" parTransId="{E9581A99-FB2B-4789-B7E0-CE209144AF72}" sibTransId="{68341036-0B77-458F-9109-A47BF8273F46}"/>
    <dgm:cxn modelId="{3A17F8FF-6AE3-402F-9E92-226F66B9CA59}" type="presOf" srcId="{828364CF-65F2-4D14-AF23-FB92F64BB36D}" destId="{AA02D78F-0A1B-4B5C-BE10-EA3C06ECF2E7}" srcOrd="0" destOrd="1" presId="urn:microsoft.com/office/officeart/2005/8/layout/vList2"/>
    <dgm:cxn modelId="{6A7F536E-A70C-4A35-9486-DA3906F4F2AF}" type="presParOf" srcId="{164B60A5-B063-4CDA-A343-56FBB2DA1F57}" destId="{7577545C-F747-450F-8125-247E9CA89CD9}" srcOrd="0" destOrd="0" presId="urn:microsoft.com/office/officeart/2005/8/layout/vList2"/>
    <dgm:cxn modelId="{786883E2-4EB0-4EE3-8ACB-431831EBC9EA}" type="presParOf" srcId="{164B60A5-B063-4CDA-A343-56FBB2DA1F57}" destId="{6DEF2458-E775-4BDA-AF34-2904545531FA}" srcOrd="1" destOrd="0" presId="urn:microsoft.com/office/officeart/2005/8/layout/vList2"/>
    <dgm:cxn modelId="{A974ACA8-CE8B-40E7-AEA1-9F751AF94B2D}" type="presParOf" srcId="{164B60A5-B063-4CDA-A343-56FBB2DA1F57}" destId="{7E7C1332-D04E-408B-B363-657625B4C2C7}" srcOrd="2" destOrd="0" presId="urn:microsoft.com/office/officeart/2005/8/layout/vList2"/>
    <dgm:cxn modelId="{CB941249-CF68-40C8-94E8-56980A0A2528}" type="presParOf" srcId="{164B60A5-B063-4CDA-A343-56FBB2DA1F57}" destId="{E37DFD0B-0254-4FB4-A19B-859B4C7A0E3A}" srcOrd="3" destOrd="0" presId="urn:microsoft.com/office/officeart/2005/8/layout/vList2"/>
    <dgm:cxn modelId="{69140BA4-0B4D-4AA7-8628-82056B9283D7}" type="presParOf" srcId="{164B60A5-B063-4CDA-A343-56FBB2DA1F57}" destId="{10432A3F-FF7C-4F5C-B8D3-7FFCDC3EBF8E}" srcOrd="4" destOrd="0" presId="urn:microsoft.com/office/officeart/2005/8/layout/vList2"/>
    <dgm:cxn modelId="{8DD67C66-FEFA-406B-8804-B24AABA3DD69}" type="presParOf" srcId="{164B60A5-B063-4CDA-A343-56FBB2DA1F57}" destId="{AA02D78F-0A1B-4B5C-BE10-EA3C06ECF2E7}"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02AE993F-215B-4630-B4CF-FA0A5D54E2CD}" type="doc">
      <dgm:prSet loTypeId="urn:microsoft.com/office/officeart/2008/layout/VerticalAccentList" loCatId="list" qsTypeId="urn:microsoft.com/office/officeart/2005/8/quickstyle/simple1" qsCatId="simple" csTypeId="urn:microsoft.com/office/officeart/2005/8/colors/accent1_2" csCatId="accent1" phldr="1"/>
      <dgm:spPr/>
      <dgm:t>
        <a:bodyPr/>
        <a:lstStyle/>
        <a:p>
          <a:endParaRPr lang="es-ES"/>
        </a:p>
      </dgm:t>
    </dgm:pt>
    <dgm:pt modelId="{DB3D4ADF-5264-4BA9-8B34-937252A229B7}">
      <dgm:prSet phldrT="[Texto]"/>
      <dgm:spPr/>
      <dgm:t>
        <a:bodyPr/>
        <a:lstStyle/>
        <a:p>
          <a:r>
            <a:rPr lang="es-ES" dirty="0"/>
            <a:t>Coordinación</a:t>
          </a:r>
        </a:p>
      </dgm:t>
    </dgm:pt>
    <dgm:pt modelId="{99D6532E-F2C8-431D-A8FA-C4819A814FAE}" type="parTrans" cxnId="{01E3BCC1-2F25-48F3-BF8C-E3F0FD3CB3B3}">
      <dgm:prSet/>
      <dgm:spPr/>
      <dgm:t>
        <a:bodyPr/>
        <a:lstStyle/>
        <a:p>
          <a:endParaRPr lang="es-ES"/>
        </a:p>
      </dgm:t>
    </dgm:pt>
    <dgm:pt modelId="{03849BF8-005B-4A4B-B47F-BCE5AD257072}" type="sibTrans" cxnId="{01E3BCC1-2F25-48F3-BF8C-E3F0FD3CB3B3}">
      <dgm:prSet/>
      <dgm:spPr/>
      <dgm:t>
        <a:bodyPr/>
        <a:lstStyle/>
        <a:p>
          <a:endParaRPr lang="es-ES"/>
        </a:p>
      </dgm:t>
    </dgm:pt>
    <dgm:pt modelId="{C0A509C1-3123-4950-81D1-5141303245B3}">
      <dgm:prSet phldrT="[Texto]"/>
      <dgm:spPr/>
      <dgm:t>
        <a:bodyPr/>
        <a:lstStyle/>
        <a:p>
          <a:r>
            <a:rPr lang="es-CO" dirty="0">
              <a:latin typeface="Arial" panose="020B0604020202020204" pitchFamily="34" charset="0"/>
              <a:cs typeface="Arial" panose="020B0604020202020204" pitchFamily="34" charset="0"/>
            </a:rPr>
            <a:t>Área contable, Subdirección de Administración Inmobiliaria (SAI) y Subdirección de Registro Inmobiliario (SRI) del DADEP; área contable del IDRD y Subdirección de Gestión Consolidación e Investigación de la DDC, con el fin de exponer inquietudes acerca del reconocimiento contable de los terrenos asociados a los parques Mundo Aventura y Salitre Mágico.</a:t>
          </a:r>
          <a:endParaRPr lang="es-ES" dirty="0">
            <a:latin typeface="Arial" panose="020B0604020202020204" pitchFamily="34" charset="0"/>
            <a:cs typeface="Arial" panose="020B0604020202020204" pitchFamily="34" charset="0"/>
          </a:endParaRPr>
        </a:p>
      </dgm:t>
    </dgm:pt>
    <dgm:pt modelId="{D95FE699-0118-4CE8-BAB1-7E452BA04148}" type="parTrans" cxnId="{4985DE1E-1346-4979-A41A-513AD8DDD03A}">
      <dgm:prSet/>
      <dgm:spPr/>
      <dgm:t>
        <a:bodyPr/>
        <a:lstStyle/>
        <a:p>
          <a:endParaRPr lang="es-ES"/>
        </a:p>
      </dgm:t>
    </dgm:pt>
    <dgm:pt modelId="{74A39F77-82E2-4256-A804-18CD0EBCA8F3}" type="sibTrans" cxnId="{4985DE1E-1346-4979-A41A-513AD8DDD03A}">
      <dgm:prSet/>
      <dgm:spPr/>
      <dgm:t>
        <a:bodyPr/>
        <a:lstStyle/>
        <a:p>
          <a:endParaRPr lang="es-ES"/>
        </a:p>
      </dgm:t>
    </dgm:pt>
    <dgm:pt modelId="{AD0DCC10-5B68-429F-AA6B-377A2DEE5688}">
      <dgm:prSet phldrT="[Texto]"/>
      <dgm:spPr/>
      <dgm:t>
        <a:bodyPr/>
        <a:lstStyle/>
        <a:p>
          <a:r>
            <a:rPr lang="es-CO" dirty="0">
              <a:latin typeface="Arial" panose="020B0604020202020204" pitchFamily="34" charset="0"/>
              <a:ea typeface="Times New Roman" panose="02020603050405020304" pitchFamily="18" charset="0"/>
            </a:rPr>
            <a:t>Área de Contabilidad y la Oficina de Control Interno para revisar las directrices impartidas en la Resolución 193 de 2016 - Procedimiento para la evaluación del control interno contable</a:t>
          </a:r>
          <a:endParaRPr lang="es-ES" dirty="0"/>
        </a:p>
      </dgm:t>
    </dgm:pt>
    <dgm:pt modelId="{B3AC5D06-C9B0-45B2-8ACF-17F47E89B335}" type="parTrans" cxnId="{7A2E362E-2827-45EE-BA3A-ACAF190405BB}">
      <dgm:prSet/>
      <dgm:spPr/>
      <dgm:t>
        <a:bodyPr/>
        <a:lstStyle/>
        <a:p>
          <a:endParaRPr lang="es-ES"/>
        </a:p>
      </dgm:t>
    </dgm:pt>
    <dgm:pt modelId="{9B85D003-C6A3-4F83-82BB-7BD5747AC33D}" type="sibTrans" cxnId="{7A2E362E-2827-45EE-BA3A-ACAF190405BB}">
      <dgm:prSet/>
      <dgm:spPr/>
      <dgm:t>
        <a:bodyPr/>
        <a:lstStyle/>
        <a:p>
          <a:endParaRPr lang="es-ES"/>
        </a:p>
      </dgm:t>
    </dgm:pt>
    <dgm:pt modelId="{2842E6FC-7865-4044-BACA-9F8BE5F7A704}">
      <dgm:prSet phldrT="[Texto]"/>
      <dgm:spPr/>
      <dgm:t>
        <a:bodyPr/>
        <a:lstStyle/>
        <a:p>
          <a:r>
            <a:rPr lang="es-ES" dirty="0"/>
            <a:t>Otras actividades</a:t>
          </a:r>
        </a:p>
      </dgm:t>
    </dgm:pt>
    <dgm:pt modelId="{9934AFD4-FF2C-47A3-9DE2-6254E9CEEEFD}" type="parTrans" cxnId="{3C644927-E6F0-4503-87A9-F7BA22FF80E5}">
      <dgm:prSet/>
      <dgm:spPr/>
      <dgm:t>
        <a:bodyPr/>
        <a:lstStyle/>
        <a:p>
          <a:endParaRPr lang="es-ES"/>
        </a:p>
      </dgm:t>
    </dgm:pt>
    <dgm:pt modelId="{8013A560-F0CC-414A-A4CC-AF09733106E1}" type="sibTrans" cxnId="{3C644927-E6F0-4503-87A9-F7BA22FF80E5}">
      <dgm:prSet/>
      <dgm:spPr/>
      <dgm:t>
        <a:bodyPr/>
        <a:lstStyle/>
        <a:p>
          <a:endParaRPr lang="es-ES"/>
        </a:p>
      </dgm:t>
    </dgm:pt>
    <dgm:pt modelId="{A9D865E1-9536-4682-A0E1-6AFCCDD47D2C}">
      <dgm:prSet phldrT="[Texto]"/>
      <dgm:spPr/>
      <dgm:t>
        <a:bodyPr/>
        <a:lstStyle/>
        <a:p>
          <a:r>
            <a:rPr lang="es-ES" dirty="0">
              <a:latin typeface="Arial" panose="020B0604020202020204" pitchFamily="34" charset="0"/>
              <a:cs typeface="Arial" panose="020B0604020202020204" pitchFamily="34" charset="0"/>
            </a:rPr>
            <a:t>Definición de las políticas de operación (en proceso), </a:t>
          </a:r>
          <a:r>
            <a:rPr lang="es-CO" dirty="0">
              <a:latin typeface="Arial" panose="020B0604020202020204" pitchFamily="34" charset="0"/>
              <a:cs typeface="Arial" panose="020B0604020202020204" pitchFamily="34" charset="0"/>
            </a:rPr>
            <a:t>para asegurar el flujo de información hacia el área contable, la incorporación de todos los hechos económicos realizados por la entidad, y la presentación oportuna de los Estados Financieros. </a:t>
          </a:r>
          <a:endParaRPr lang="es-ES" dirty="0">
            <a:latin typeface="Arial" panose="020B0604020202020204" pitchFamily="34" charset="0"/>
            <a:cs typeface="Arial" panose="020B0604020202020204" pitchFamily="34" charset="0"/>
          </a:endParaRPr>
        </a:p>
      </dgm:t>
    </dgm:pt>
    <dgm:pt modelId="{448CB1BF-AA6A-424A-92E9-25D5CDD5683E}" type="parTrans" cxnId="{610659DA-601D-4562-A359-ECD5DF7C878F}">
      <dgm:prSet/>
      <dgm:spPr/>
      <dgm:t>
        <a:bodyPr/>
        <a:lstStyle/>
        <a:p>
          <a:endParaRPr lang="es-ES"/>
        </a:p>
      </dgm:t>
    </dgm:pt>
    <dgm:pt modelId="{450C9B85-91B1-44CE-B68F-E2B637143BCA}" type="sibTrans" cxnId="{610659DA-601D-4562-A359-ECD5DF7C878F}">
      <dgm:prSet/>
      <dgm:spPr/>
      <dgm:t>
        <a:bodyPr/>
        <a:lstStyle/>
        <a:p>
          <a:endParaRPr lang="es-ES"/>
        </a:p>
      </dgm:t>
    </dgm:pt>
    <dgm:pt modelId="{725BC178-EA8F-4F80-AE27-D9D9A77C7E94}">
      <dgm:prSet phldrT="[Texto]"/>
      <dgm:spPr/>
      <dgm:t>
        <a:bodyPr/>
        <a:lstStyle/>
        <a:p>
          <a:r>
            <a:rPr lang="es-CO" dirty="0">
              <a:latin typeface="Arial" panose="020B0604020202020204" pitchFamily="34" charset="0"/>
              <a:ea typeface="Times New Roman" panose="02020603050405020304" pitchFamily="18" charset="0"/>
            </a:rPr>
            <a:t>Áreas de Contabilidad, Tesorería y Sistemas para r</a:t>
          </a:r>
          <a:r>
            <a:rPr lang="es-CO" dirty="0">
              <a:latin typeface="Arial" panose="020B0604020202020204" pitchFamily="34" charset="0"/>
              <a:cs typeface="Arial" panose="020B0604020202020204" pitchFamily="34" charset="0"/>
            </a:rPr>
            <a:t>evisión requerimiento módulo de inmuebles y de cartera, r</a:t>
          </a:r>
          <a:r>
            <a:rPr lang="es-CO" dirty="0">
              <a:latin typeface="Arial" panose="020B0604020202020204" pitchFamily="34" charset="0"/>
              <a:ea typeface="Calibri" panose="020F0502020204030204" pitchFamily="34" charset="0"/>
              <a:cs typeface="Calibri" panose="020F0502020204030204" pitchFamily="34" charset="0"/>
            </a:rPr>
            <a:t>evisión avance conciliaciones bancarias en Seven y proceso de interfaz nómina,</a:t>
          </a:r>
          <a:r>
            <a:rPr lang="es-CO" dirty="0">
              <a:latin typeface="Arial" panose="020B0604020202020204" pitchFamily="34" charset="0"/>
              <a:cs typeface="Arial" panose="020B0604020202020204" pitchFamily="34" charset="0"/>
            </a:rPr>
            <a:t> (en proceso).</a:t>
          </a:r>
          <a:endParaRPr lang="es-ES" dirty="0"/>
        </a:p>
      </dgm:t>
    </dgm:pt>
    <dgm:pt modelId="{0D191246-7305-4C8F-BF8C-B7667D3661FC}" type="parTrans" cxnId="{0C896B9A-CCB2-4DA3-B1F2-02CA8E912734}">
      <dgm:prSet/>
      <dgm:spPr/>
      <dgm:t>
        <a:bodyPr/>
        <a:lstStyle/>
        <a:p>
          <a:endParaRPr lang="es-ES"/>
        </a:p>
      </dgm:t>
    </dgm:pt>
    <dgm:pt modelId="{5362CA13-09CB-4B0F-B874-593C3C2CB20A}" type="sibTrans" cxnId="{0C896B9A-CCB2-4DA3-B1F2-02CA8E912734}">
      <dgm:prSet/>
      <dgm:spPr/>
      <dgm:t>
        <a:bodyPr/>
        <a:lstStyle/>
        <a:p>
          <a:endParaRPr lang="es-ES"/>
        </a:p>
      </dgm:t>
    </dgm:pt>
    <dgm:pt modelId="{D6908CA0-CE85-4702-9D18-1ADFEEEDEFC5}">
      <dgm:prSet/>
      <dgm:spPr/>
      <dgm:t>
        <a:bodyPr/>
        <a:lstStyle/>
        <a:p>
          <a:r>
            <a:rPr lang="es-CO" dirty="0">
              <a:latin typeface="Arial" panose="020B0604020202020204" pitchFamily="34" charset="0"/>
              <a:cs typeface="Arial" panose="020B0604020202020204" pitchFamily="34" charset="0"/>
            </a:rPr>
            <a:t>Actualización de los procedimientos de Préstamos a Empleados, cuentas recíprocas, litigios y demandas, presentación de estados financieros, los cuales fueron revisados y modificados de acuerdo a los lineamientos impartidos en el Manual de Políticas Contables del IDRD.</a:t>
          </a:r>
          <a:endParaRPr lang="es-CO" dirty="0"/>
        </a:p>
      </dgm:t>
    </dgm:pt>
    <dgm:pt modelId="{E311EE1F-8462-4530-B6CC-B8E0B01BB81C}" type="parTrans" cxnId="{99651F4B-BE57-478B-8344-10706B9F1BE3}">
      <dgm:prSet/>
      <dgm:spPr/>
      <dgm:t>
        <a:bodyPr/>
        <a:lstStyle/>
        <a:p>
          <a:endParaRPr lang="es-ES"/>
        </a:p>
      </dgm:t>
    </dgm:pt>
    <dgm:pt modelId="{412C639E-C0F6-421D-A2EE-4C4993650EAF}" type="sibTrans" cxnId="{99651F4B-BE57-478B-8344-10706B9F1BE3}">
      <dgm:prSet/>
      <dgm:spPr/>
      <dgm:t>
        <a:bodyPr/>
        <a:lstStyle/>
        <a:p>
          <a:endParaRPr lang="es-ES"/>
        </a:p>
      </dgm:t>
    </dgm:pt>
    <dgm:pt modelId="{6AFFBF4B-B66F-4F8B-BD08-CAEAC5D1E445}">
      <dgm:prSet/>
      <dgm:spPr/>
      <dgm:t>
        <a:bodyPr/>
        <a:lstStyle/>
        <a:p>
          <a:r>
            <a:rPr lang="es-CO" dirty="0">
              <a:latin typeface="Arial" panose="020B0604020202020204" pitchFamily="34" charset="0"/>
              <a:cs typeface="Arial" panose="020B0604020202020204" pitchFamily="34" charset="0"/>
            </a:rPr>
            <a:t>Identificación de la matriz de riesgos del proceso contable y acciones para mitigar dichos riesgos (en proceso), de acuerdo a lo establecido en la Resolución 193 de 2016. </a:t>
          </a:r>
          <a:endParaRPr lang="es-CO" dirty="0"/>
        </a:p>
      </dgm:t>
    </dgm:pt>
    <dgm:pt modelId="{FE6C4671-80A1-4937-94E1-4B6E56B5F970}" type="parTrans" cxnId="{3176FA22-36DA-4F7C-934C-B7E4B1A9115B}">
      <dgm:prSet/>
      <dgm:spPr/>
      <dgm:t>
        <a:bodyPr/>
        <a:lstStyle/>
        <a:p>
          <a:endParaRPr lang="es-ES"/>
        </a:p>
      </dgm:t>
    </dgm:pt>
    <dgm:pt modelId="{988AA37F-6DF3-4A1A-83B6-B1078149D4D6}" type="sibTrans" cxnId="{3176FA22-36DA-4F7C-934C-B7E4B1A9115B}">
      <dgm:prSet/>
      <dgm:spPr/>
      <dgm:t>
        <a:bodyPr/>
        <a:lstStyle/>
        <a:p>
          <a:endParaRPr lang="es-ES"/>
        </a:p>
      </dgm:t>
    </dgm:pt>
    <dgm:pt modelId="{5BB97FBC-DA9C-4CE1-85A7-C8AD01AC7219}" type="pres">
      <dgm:prSet presAssocID="{02AE993F-215B-4630-B4CF-FA0A5D54E2CD}" presName="Name0" presStyleCnt="0">
        <dgm:presLayoutVars>
          <dgm:chMax/>
          <dgm:chPref/>
          <dgm:dir/>
        </dgm:presLayoutVars>
      </dgm:prSet>
      <dgm:spPr/>
    </dgm:pt>
    <dgm:pt modelId="{F9BACB9A-99B5-4896-B78E-7D612211C808}" type="pres">
      <dgm:prSet presAssocID="{DB3D4ADF-5264-4BA9-8B34-937252A229B7}" presName="parenttextcomposite" presStyleCnt="0"/>
      <dgm:spPr/>
    </dgm:pt>
    <dgm:pt modelId="{EB13F5AC-4E82-4ABE-AD2F-ABFC23A8DF19}" type="pres">
      <dgm:prSet presAssocID="{DB3D4ADF-5264-4BA9-8B34-937252A229B7}" presName="parenttext" presStyleLbl="revTx" presStyleIdx="0" presStyleCnt="2">
        <dgm:presLayoutVars>
          <dgm:chMax/>
          <dgm:chPref val="2"/>
          <dgm:bulletEnabled val="1"/>
        </dgm:presLayoutVars>
      </dgm:prSet>
      <dgm:spPr/>
    </dgm:pt>
    <dgm:pt modelId="{36D46132-FDDD-465C-85B6-7F99C4460084}" type="pres">
      <dgm:prSet presAssocID="{DB3D4ADF-5264-4BA9-8B34-937252A229B7}" presName="composite" presStyleCnt="0"/>
      <dgm:spPr/>
    </dgm:pt>
    <dgm:pt modelId="{103C85EF-5842-4997-99F1-FD755BB69F4B}" type="pres">
      <dgm:prSet presAssocID="{DB3D4ADF-5264-4BA9-8B34-937252A229B7}" presName="chevron1" presStyleLbl="alignNode1" presStyleIdx="0" presStyleCnt="14"/>
      <dgm:spPr>
        <a:solidFill>
          <a:srgbClr val="00B0F0"/>
        </a:solidFill>
      </dgm:spPr>
    </dgm:pt>
    <dgm:pt modelId="{2D7815A8-B629-46EC-BAAA-C5FB644099B4}" type="pres">
      <dgm:prSet presAssocID="{DB3D4ADF-5264-4BA9-8B34-937252A229B7}" presName="chevron2" presStyleLbl="alignNode1" presStyleIdx="1" presStyleCnt="14"/>
      <dgm:spPr>
        <a:solidFill>
          <a:srgbClr val="00B0F0"/>
        </a:solidFill>
      </dgm:spPr>
    </dgm:pt>
    <dgm:pt modelId="{20CAFC21-70F3-438D-8391-432E9540BBB5}" type="pres">
      <dgm:prSet presAssocID="{DB3D4ADF-5264-4BA9-8B34-937252A229B7}" presName="chevron3" presStyleLbl="alignNode1" presStyleIdx="2" presStyleCnt="14"/>
      <dgm:spPr>
        <a:solidFill>
          <a:srgbClr val="00B0F0"/>
        </a:solidFill>
      </dgm:spPr>
    </dgm:pt>
    <dgm:pt modelId="{69E472C2-9921-4EE9-8085-0823EE314405}" type="pres">
      <dgm:prSet presAssocID="{DB3D4ADF-5264-4BA9-8B34-937252A229B7}" presName="chevron4" presStyleLbl="alignNode1" presStyleIdx="3" presStyleCnt="14"/>
      <dgm:spPr>
        <a:solidFill>
          <a:srgbClr val="00B0F0"/>
        </a:solidFill>
      </dgm:spPr>
    </dgm:pt>
    <dgm:pt modelId="{8E3C25D5-B3B5-4810-8591-1CB650D4ACDF}" type="pres">
      <dgm:prSet presAssocID="{DB3D4ADF-5264-4BA9-8B34-937252A229B7}" presName="chevron5" presStyleLbl="alignNode1" presStyleIdx="4" presStyleCnt="14"/>
      <dgm:spPr>
        <a:solidFill>
          <a:srgbClr val="00B0F0"/>
        </a:solidFill>
      </dgm:spPr>
    </dgm:pt>
    <dgm:pt modelId="{CC913FF3-2A32-46C6-B343-76D239687CA9}" type="pres">
      <dgm:prSet presAssocID="{DB3D4ADF-5264-4BA9-8B34-937252A229B7}" presName="chevron6" presStyleLbl="alignNode1" presStyleIdx="5" presStyleCnt="14"/>
      <dgm:spPr>
        <a:solidFill>
          <a:srgbClr val="00B0F0"/>
        </a:solidFill>
      </dgm:spPr>
    </dgm:pt>
    <dgm:pt modelId="{DF0F5BDB-1970-4583-A71E-6804DDD60A81}" type="pres">
      <dgm:prSet presAssocID="{DB3D4ADF-5264-4BA9-8B34-937252A229B7}" presName="chevron7" presStyleLbl="alignNode1" presStyleIdx="6" presStyleCnt="14"/>
      <dgm:spPr>
        <a:solidFill>
          <a:srgbClr val="00B0F0"/>
        </a:solidFill>
      </dgm:spPr>
    </dgm:pt>
    <dgm:pt modelId="{43CC1E5D-69FC-4801-9084-9AFE5B5336F3}" type="pres">
      <dgm:prSet presAssocID="{DB3D4ADF-5264-4BA9-8B34-937252A229B7}" presName="childtext" presStyleLbl="solidFgAcc1" presStyleIdx="0" presStyleCnt="2">
        <dgm:presLayoutVars>
          <dgm:chMax/>
          <dgm:chPref val="0"/>
          <dgm:bulletEnabled val="1"/>
        </dgm:presLayoutVars>
      </dgm:prSet>
      <dgm:spPr/>
    </dgm:pt>
    <dgm:pt modelId="{CB35BC01-0370-4AB4-8873-C651F5CF270A}" type="pres">
      <dgm:prSet presAssocID="{03849BF8-005B-4A4B-B47F-BCE5AD257072}" presName="sibTrans" presStyleCnt="0"/>
      <dgm:spPr/>
    </dgm:pt>
    <dgm:pt modelId="{DA5DE409-C269-477C-A1AC-763895ABE232}" type="pres">
      <dgm:prSet presAssocID="{2842E6FC-7865-4044-BACA-9F8BE5F7A704}" presName="parenttextcomposite" presStyleCnt="0"/>
      <dgm:spPr/>
    </dgm:pt>
    <dgm:pt modelId="{25DFD771-91F5-4F0E-8C06-0B782EC78A63}" type="pres">
      <dgm:prSet presAssocID="{2842E6FC-7865-4044-BACA-9F8BE5F7A704}" presName="parenttext" presStyleLbl="revTx" presStyleIdx="1" presStyleCnt="2">
        <dgm:presLayoutVars>
          <dgm:chMax/>
          <dgm:chPref val="2"/>
          <dgm:bulletEnabled val="1"/>
        </dgm:presLayoutVars>
      </dgm:prSet>
      <dgm:spPr/>
    </dgm:pt>
    <dgm:pt modelId="{D1F509C9-5848-46EF-B3F8-7A8EB29CA3C9}" type="pres">
      <dgm:prSet presAssocID="{2842E6FC-7865-4044-BACA-9F8BE5F7A704}" presName="composite" presStyleCnt="0"/>
      <dgm:spPr/>
    </dgm:pt>
    <dgm:pt modelId="{47443537-E8F0-4D63-A6FD-4AA135E53857}" type="pres">
      <dgm:prSet presAssocID="{2842E6FC-7865-4044-BACA-9F8BE5F7A704}" presName="chevron1" presStyleLbl="alignNode1" presStyleIdx="7" presStyleCnt="14"/>
      <dgm:spPr>
        <a:solidFill>
          <a:srgbClr val="00B0F0"/>
        </a:solidFill>
      </dgm:spPr>
    </dgm:pt>
    <dgm:pt modelId="{0A0F2472-B9AE-4B80-9E4E-072828614145}" type="pres">
      <dgm:prSet presAssocID="{2842E6FC-7865-4044-BACA-9F8BE5F7A704}" presName="chevron2" presStyleLbl="alignNode1" presStyleIdx="8" presStyleCnt="14"/>
      <dgm:spPr>
        <a:solidFill>
          <a:srgbClr val="00B0F0"/>
        </a:solidFill>
      </dgm:spPr>
    </dgm:pt>
    <dgm:pt modelId="{0E0716AA-2CB2-4122-A618-63A8C573F051}" type="pres">
      <dgm:prSet presAssocID="{2842E6FC-7865-4044-BACA-9F8BE5F7A704}" presName="chevron3" presStyleLbl="alignNode1" presStyleIdx="9" presStyleCnt="14"/>
      <dgm:spPr>
        <a:solidFill>
          <a:srgbClr val="00B0F0"/>
        </a:solidFill>
      </dgm:spPr>
    </dgm:pt>
    <dgm:pt modelId="{22361410-ACD8-42C9-B62F-E0A8A3D492C2}" type="pres">
      <dgm:prSet presAssocID="{2842E6FC-7865-4044-BACA-9F8BE5F7A704}" presName="chevron4" presStyleLbl="alignNode1" presStyleIdx="10" presStyleCnt="14"/>
      <dgm:spPr>
        <a:solidFill>
          <a:srgbClr val="00B0F0"/>
        </a:solidFill>
      </dgm:spPr>
    </dgm:pt>
    <dgm:pt modelId="{0A975CCE-4968-4D41-B519-5DD27F152CBF}" type="pres">
      <dgm:prSet presAssocID="{2842E6FC-7865-4044-BACA-9F8BE5F7A704}" presName="chevron5" presStyleLbl="alignNode1" presStyleIdx="11" presStyleCnt="14"/>
      <dgm:spPr>
        <a:solidFill>
          <a:srgbClr val="00B0F0"/>
        </a:solidFill>
      </dgm:spPr>
    </dgm:pt>
    <dgm:pt modelId="{0717E298-27AC-431E-B832-CD38859679EB}" type="pres">
      <dgm:prSet presAssocID="{2842E6FC-7865-4044-BACA-9F8BE5F7A704}" presName="chevron6" presStyleLbl="alignNode1" presStyleIdx="12" presStyleCnt="14"/>
      <dgm:spPr>
        <a:solidFill>
          <a:srgbClr val="00B0F0"/>
        </a:solidFill>
      </dgm:spPr>
    </dgm:pt>
    <dgm:pt modelId="{BFF3FD55-0D50-474A-9EC9-2B39429351A5}" type="pres">
      <dgm:prSet presAssocID="{2842E6FC-7865-4044-BACA-9F8BE5F7A704}" presName="chevron7" presStyleLbl="alignNode1" presStyleIdx="13" presStyleCnt="14"/>
      <dgm:spPr>
        <a:solidFill>
          <a:srgbClr val="00B0F0"/>
        </a:solidFill>
      </dgm:spPr>
    </dgm:pt>
    <dgm:pt modelId="{86DA276A-3081-435C-8444-698EEE1DE236}" type="pres">
      <dgm:prSet presAssocID="{2842E6FC-7865-4044-BACA-9F8BE5F7A704}" presName="childtext" presStyleLbl="solidFgAcc1" presStyleIdx="1" presStyleCnt="2">
        <dgm:presLayoutVars>
          <dgm:chMax/>
          <dgm:chPref val="0"/>
          <dgm:bulletEnabled val="1"/>
        </dgm:presLayoutVars>
      </dgm:prSet>
      <dgm:spPr/>
    </dgm:pt>
  </dgm:ptLst>
  <dgm:cxnLst>
    <dgm:cxn modelId="{49654915-A756-47F3-9663-11E30CCD1697}" type="presOf" srcId="{DB3D4ADF-5264-4BA9-8B34-937252A229B7}" destId="{EB13F5AC-4E82-4ABE-AD2F-ABFC23A8DF19}" srcOrd="0" destOrd="0" presId="urn:microsoft.com/office/officeart/2008/layout/VerticalAccentList"/>
    <dgm:cxn modelId="{4985DE1E-1346-4979-A41A-513AD8DDD03A}" srcId="{DB3D4ADF-5264-4BA9-8B34-937252A229B7}" destId="{C0A509C1-3123-4950-81D1-5141303245B3}" srcOrd="0" destOrd="0" parTransId="{D95FE699-0118-4CE8-BAB1-7E452BA04148}" sibTransId="{74A39F77-82E2-4256-A804-18CD0EBCA8F3}"/>
    <dgm:cxn modelId="{3176FA22-36DA-4F7C-934C-B7E4B1A9115B}" srcId="{2842E6FC-7865-4044-BACA-9F8BE5F7A704}" destId="{6AFFBF4B-B66F-4F8B-BD08-CAEAC5D1E445}" srcOrd="2" destOrd="0" parTransId="{FE6C4671-80A1-4937-94E1-4B6E56B5F970}" sibTransId="{988AA37F-6DF3-4A1A-83B6-B1078149D4D6}"/>
    <dgm:cxn modelId="{3C644927-E6F0-4503-87A9-F7BA22FF80E5}" srcId="{02AE993F-215B-4630-B4CF-FA0A5D54E2CD}" destId="{2842E6FC-7865-4044-BACA-9F8BE5F7A704}" srcOrd="1" destOrd="0" parTransId="{9934AFD4-FF2C-47A3-9DE2-6254E9CEEEFD}" sibTransId="{8013A560-F0CC-414A-A4CC-AF09733106E1}"/>
    <dgm:cxn modelId="{7A2E362E-2827-45EE-BA3A-ACAF190405BB}" srcId="{DB3D4ADF-5264-4BA9-8B34-937252A229B7}" destId="{AD0DCC10-5B68-429F-AA6B-377A2DEE5688}" srcOrd="1" destOrd="0" parTransId="{B3AC5D06-C9B0-45B2-8ACF-17F47E89B335}" sibTransId="{9B85D003-C6A3-4F83-82BB-7BD5747AC33D}"/>
    <dgm:cxn modelId="{0E89935D-2C60-445A-8236-F9A6104881BE}" type="presOf" srcId="{02AE993F-215B-4630-B4CF-FA0A5D54E2CD}" destId="{5BB97FBC-DA9C-4CE1-85A7-C8AD01AC7219}" srcOrd="0" destOrd="0" presId="urn:microsoft.com/office/officeart/2008/layout/VerticalAccentList"/>
    <dgm:cxn modelId="{99651F4B-BE57-478B-8344-10706B9F1BE3}" srcId="{2842E6FC-7865-4044-BACA-9F8BE5F7A704}" destId="{D6908CA0-CE85-4702-9D18-1ADFEEEDEFC5}" srcOrd="1" destOrd="0" parTransId="{E311EE1F-8462-4530-B6CC-B8E0B01BB81C}" sibTransId="{412C639E-C0F6-421D-A2EE-4C4993650EAF}"/>
    <dgm:cxn modelId="{C0C7166C-FAB4-424E-8B02-DF807EA2C9BB}" type="presOf" srcId="{D6908CA0-CE85-4702-9D18-1ADFEEEDEFC5}" destId="{86DA276A-3081-435C-8444-698EEE1DE236}" srcOrd="0" destOrd="1" presId="urn:microsoft.com/office/officeart/2008/layout/VerticalAccentList"/>
    <dgm:cxn modelId="{0C896B9A-CCB2-4DA3-B1F2-02CA8E912734}" srcId="{DB3D4ADF-5264-4BA9-8B34-937252A229B7}" destId="{725BC178-EA8F-4F80-AE27-D9D9A77C7E94}" srcOrd="2" destOrd="0" parTransId="{0D191246-7305-4C8F-BF8C-B7667D3661FC}" sibTransId="{5362CA13-09CB-4B0F-B874-593C3C2CB20A}"/>
    <dgm:cxn modelId="{0A9C3FA0-0A58-4806-89A5-A5038A52FC06}" type="presOf" srcId="{A9D865E1-9536-4682-A0E1-6AFCCDD47D2C}" destId="{86DA276A-3081-435C-8444-698EEE1DE236}" srcOrd="0" destOrd="0" presId="urn:microsoft.com/office/officeart/2008/layout/VerticalAccentList"/>
    <dgm:cxn modelId="{582D6CA1-C8D9-4085-86FB-7C2D54B247E4}" type="presOf" srcId="{725BC178-EA8F-4F80-AE27-D9D9A77C7E94}" destId="{43CC1E5D-69FC-4801-9084-9AFE5B5336F3}" srcOrd="0" destOrd="2" presId="urn:microsoft.com/office/officeart/2008/layout/VerticalAccentList"/>
    <dgm:cxn modelId="{5F69E3AA-D0A9-4E3C-B0CF-2B601AD4C757}" type="presOf" srcId="{C0A509C1-3123-4950-81D1-5141303245B3}" destId="{43CC1E5D-69FC-4801-9084-9AFE5B5336F3}" srcOrd="0" destOrd="0" presId="urn:microsoft.com/office/officeart/2008/layout/VerticalAccentList"/>
    <dgm:cxn modelId="{414959BB-93DA-47D1-A1D4-1F545FF18682}" type="presOf" srcId="{AD0DCC10-5B68-429F-AA6B-377A2DEE5688}" destId="{43CC1E5D-69FC-4801-9084-9AFE5B5336F3}" srcOrd="0" destOrd="1" presId="urn:microsoft.com/office/officeart/2008/layout/VerticalAccentList"/>
    <dgm:cxn modelId="{A7A4E7BD-2352-4BED-80E6-F5B183CA154C}" type="presOf" srcId="{2842E6FC-7865-4044-BACA-9F8BE5F7A704}" destId="{25DFD771-91F5-4F0E-8C06-0B782EC78A63}" srcOrd="0" destOrd="0" presId="urn:microsoft.com/office/officeart/2008/layout/VerticalAccentList"/>
    <dgm:cxn modelId="{01E3BCC1-2F25-48F3-BF8C-E3F0FD3CB3B3}" srcId="{02AE993F-215B-4630-B4CF-FA0A5D54E2CD}" destId="{DB3D4ADF-5264-4BA9-8B34-937252A229B7}" srcOrd="0" destOrd="0" parTransId="{99D6532E-F2C8-431D-A8FA-C4819A814FAE}" sibTransId="{03849BF8-005B-4A4B-B47F-BCE5AD257072}"/>
    <dgm:cxn modelId="{B08BCCC8-1E33-438C-9017-A57B64A6BAED}" type="presOf" srcId="{6AFFBF4B-B66F-4F8B-BD08-CAEAC5D1E445}" destId="{86DA276A-3081-435C-8444-698EEE1DE236}" srcOrd="0" destOrd="2" presId="urn:microsoft.com/office/officeart/2008/layout/VerticalAccentList"/>
    <dgm:cxn modelId="{610659DA-601D-4562-A359-ECD5DF7C878F}" srcId="{2842E6FC-7865-4044-BACA-9F8BE5F7A704}" destId="{A9D865E1-9536-4682-A0E1-6AFCCDD47D2C}" srcOrd="0" destOrd="0" parTransId="{448CB1BF-AA6A-424A-92E9-25D5CDD5683E}" sibTransId="{450C9B85-91B1-44CE-B68F-E2B637143BCA}"/>
    <dgm:cxn modelId="{00523DC4-6B92-44C1-BAEE-D37FCC7B8310}" type="presParOf" srcId="{5BB97FBC-DA9C-4CE1-85A7-C8AD01AC7219}" destId="{F9BACB9A-99B5-4896-B78E-7D612211C808}" srcOrd="0" destOrd="0" presId="urn:microsoft.com/office/officeart/2008/layout/VerticalAccentList"/>
    <dgm:cxn modelId="{942F835E-1566-412E-880B-C141A09AF144}" type="presParOf" srcId="{F9BACB9A-99B5-4896-B78E-7D612211C808}" destId="{EB13F5AC-4E82-4ABE-AD2F-ABFC23A8DF19}" srcOrd="0" destOrd="0" presId="urn:microsoft.com/office/officeart/2008/layout/VerticalAccentList"/>
    <dgm:cxn modelId="{4698CD1D-9AC3-4365-9787-C15A7D8E37E6}" type="presParOf" srcId="{5BB97FBC-DA9C-4CE1-85A7-C8AD01AC7219}" destId="{36D46132-FDDD-465C-85B6-7F99C4460084}" srcOrd="1" destOrd="0" presId="urn:microsoft.com/office/officeart/2008/layout/VerticalAccentList"/>
    <dgm:cxn modelId="{6E5BC7D6-24D6-4FE5-B707-C99DC40A42FE}" type="presParOf" srcId="{36D46132-FDDD-465C-85B6-7F99C4460084}" destId="{103C85EF-5842-4997-99F1-FD755BB69F4B}" srcOrd="0" destOrd="0" presId="urn:microsoft.com/office/officeart/2008/layout/VerticalAccentList"/>
    <dgm:cxn modelId="{B9B3979E-F514-4B80-9BEC-93A8E680E045}" type="presParOf" srcId="{36D46132-FDDD-465C-85B6-7F99C4460084}" destId="{2D7815A8-B629-46EC-BAAA-C5FB644099B4}" srcOrd="1" destOrd="0" presId="urn:microsoft.com/office/officeart/2008/layout/VerticalAccentList"/>
    <dgm:cxn modelId="{0C9C4AA6-86FA-4EAD-BAA0-A80E63C8A5A6}" type="presParOf" srcId="{36D46132-FDDD-465C-85B6-7F99C4460084}" destId="{20CAFC21-70F3-438D-8391-432E9540BBB5}" srcOrd="2" destOrd="0" presId="urn:microsoft.com/office/officeart/2008/layout/VerticalAccentList"/>
    <dgm:cxn modelId="{786079DC-686B-43F0-BA74-04684ABDA3B3}" type="presParOf" srcId="{36D46132-FDDD-465C-85B6-7F99C4460084}" destId="{69E472C2-9921-4EE9-8085-0823EE314405}" srcOrd="3" destOrd="0" presId="urn:microsoft.com/office/officeart/2008/layout/VerticalAccentList"/>
    <dgm:cxn modelId="{AA0BA4F5-C02A-402C-AFFE-C59E9FD1E79E}" type="presParOf" srcId="{36D46132-FDDD-465C-85B6-7F99C4460084}" destId="{8E3C25D5-B3B5-4810-8591-1CB650D4ACDF}" srcOrd="4" destOrd="0" presId="urn:microsoft.com/office/officeart/2008/layout/VerticalAccentList"/>
    <dgm:cxn modelId="{A01CCD83-A9A2-4843-BF14-2E4F2E7C8F3A}" type="presParOf" srcId="{36D46132-FDDD-465C-85B6-7F99C4460084}" destId="{CC913FF3-2A32-46C6-B343-76D239687CA9}" srcOrd="5" destOrd="0" presId="urn:microsoft.com/office/officeart/2008/layout/VerticalAccentList"/>
    <dgm:cxn modelId="{B9BFDCF1-108B-43D5-8082-C7717469FF0B}" type="presParOf" srcId="{36D46132-FDDD-465C-85B6-7F99C4460084}" destId="{DF0F5BDB-1970-4583-A71E-6804DDD60A81}" srcOrd="6" destOrd="0" presId="urn:microsoft.com/office/officeart/2008/layout/VerticalAccentList"/>
    <dgm:cxn modelId="{81A711E4-2358-4588-A150-D8FACD30DC13}" type="presParOf" srcId="{36D46132-FDDD-465C-85B6-7F99C4460084}" destId="{43CC1E5D-69FC-4801-9084-9AFE5B5336F3}" srcOrd="7" destOrd="0" presId="urn:microsoft.com/office/officeart/2008/layout/VerticalAccentList"/>
    <dgm:cxn modelId="{D9C20A09-CC3C-4275-8ABD-E67E4E57F701}" type="presParOf" srcId="{5BB97FBC-DA9C-4CE1-85A7-C8AD01AC7219}" destId="{CB35BC01-0370-4AB4-8873-C651F5CF270A}" srcOrd="2" destOrd="0" presId="urn:microsoft.com/office/officeart/2008/layout/VerticalAccentList"/>
    <dgm:cxn modelId="{01600BB9-AA80-4F18-A02A-A38C692BF06D}" type="presParOf" srcId="{5BB97FBC-DA9C-4CE1-85A7-C8AD01AC7219}" destId="{DA5DE409-C269-477C-A1AC-763895ABE232}" srcOrd="3" destOrd="0" presId="urn:microsoft.com/office/officeart/2008/layout/VerticalAccentList"/>
    <dgm:cxn modelId="{8ABDE2D6-2D18-4AC1-B78C-5F3C590F21AF}" type="presParOf" srcId="{DA5DE409-C269-477C-A1AC-763895ABE232}" destId="{25DFD771-91F5-4F0E-8C06-0B782EC78A63}" srcOrd="0" destOrd="0" presId="urn:microsoft.com/office/officeart/2008/layout/VerticalAccentList"/>
    <dgm:cxn modelId="{27B7ADB7-F5C8-4F2C-B8F3-CF110BF56FC6}" type="presParOf" srcId="{5BB97FBC-DA9C-4CE1-85A7-C8AD01AC7219}" destId="{D1F509C9-5848-46EF-B3F8-7A8EB29CA3C9}" srcOrd="4" destOrd="0" presId="urn:microsoft.com/office/officeart/2008/layout/VerticalAccentList"/>
    <dgm:cxn modelId="{6072996E-1BD2-4607-8861-A83F8D6EE6AD}" type="presParOf" srcId="{D1F509C9-5848-46EF-B3F8-7A8EB29CA3C9}" destId="{47443537-E8F0-4D63-A6FD-4AA135E53857}" srcOrd="0" destOrd="0" presId="urn:microsoft.com/office/officeart/2008/layout/VerticalAccentList"/>
    <dgm:cxn modelId="{94721C98-ED92-44D4-9AA8-252F89EA41E6}" type="presParOf" srcId="{D1F509C9-5848-46EF-B3F8-7A8EB29CA3C9}" destId="{0A0F2472-B9AE-4B80-9E4E-072828614145}" srcOrd="1" destOrd="0" presId="urn:microsoft.com/office/officeart/2008/layout/VerticalAccentList"/>
    <dgm:cxn modelId="{B78731FA-5328-4BD7-9FA3-9C681F25E9B0}" type="presParOf" srcId="{D1F509C9-5848-46EF-B3F8-7A8EB29CA3C9}" destId="{0E0716AA-2CB2-4122-A618-63A8C573F051}" srcOrd="2" destOrd="0" presId="urn:microsoft.com/office/officeart/2008/layout/VerticalAccentList"/>
    <dgm:cxn modelId="{D5083768-EEC6-45EC-A241-0E4AAA4B0A4E}" type="presParOf" srcId="{D1F509C9-5848-46EF-B3F8-7A8EB29CA3C9}" destId="{22361410-ACD8-42C9-B62F-E0A8A3D492C2}" srcOrd="3" destOrd="0" presId="urn:microsoft.com/office/officeart/2008/layout/VerticalAccentList"/>
    <dgm:cxn modelId="{1B675BA0-A345-42F9-88A0-D51DBF0679E5}" type="presParOf" srcId="{D1F509C9-5848-46EF-B3F8-7A8EB29CA3C9}" destId="{0A975CCE-4968-4D41-B519-5DD27F152CBF}" srcOrd="4" destOrd="0" presId="urn:microsoft.com/office/officeart/2008/layout/VerticalAccentList"/>
    <dgm:cxn modelId="{37497A66-F5EC-4F7D-93D7-D3969535F0C9}" type="presParOf" srcId="{D1F509C9-5848-46EF-B3F8-7A8EB29CA3C9}" destId="{0717E298-27AC-431E-B832-CD38859679EB}" srcOrd="5" destOrd="0" presId="urn:microsoft.com/office/officeart/2008/layout/VerticalAccentList"/>
    <dgm:cxn modelId="{C10E4914-A488-40C0-BA73-20F2E9FAA7A1}" type="presParOf" srcId="{D1F509C9-5848-46EF-B3F8-7A8EB29CA3C9}" destId="{BFF3FD55-0D50-474A-9EC9-2B39429351A5}" srcOrd="6" destOrd="0" presId="urn:microsoft.com/office/officeart/2008/layout/VerticalAccentList"/>
    <dgm:cxn modelId="{1E8AC278-79AF-46FD-BCEB-E80F47F1D3DC}" type="presParOf" srcId="{D1F509C9-5848-46EF-B3F8-7A8EB29CA3C9}" destId="{86DA276A-3081-435C-8444-698EEE1DE236}" srcOrd="7" destOrd="0" presId="urn:microsoft.com/office/officeart/2008/layout/Vertical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29AABC-96E7-4471-A504-D69AAC72208C}">
      <dsp:nvSpPr>
        <dsp:cNvPr id="0" name=""/>
        <dsp:cNvSpPr/>
      </dsp:nvSpPr>
      <dsp:spPr>
        <a:xfrm>
          <a:off x="0" y="0"/>
          <a:ext cx="10761211" cy="879840"/>
        </a:xfrm>
        <a:prstGeom prst="round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Font typeface="Symbol" panose="05050102010706020507" pitchFamily="18" charset="2"/>
            <a:buNone/>
          </a:pPr>
          <a:r>
            <a:rPr lang="es-CO" sz="2400" kern="1200" dirty="0">
              <a:latin typeface="Arial" panose="020B0604020202020204" pitchFamily="34" charset="0"/>
              <a:ea typeface="Times New Roman" panose="02020603050405020304" pitchFamily="18" charset="0"/>
              <a:cs typeface="Arial" panose="020B0604020202020204" pitchFamily="34" charset="0"/>
            </a:rPr>
            <a:t>Manual de Políticas Contables</a:t>
          </a:r>
          <a:endParaRPr lang="es-ES" sz="2400" kern="1200" dirty="0">
            <a:latin typeface="Arial" panose="020B0604020202020204" pitchFamily="34" charset="0"/>
            <a:cs typeface="Arial" panose="020B0604020202020204" pitchFamily="34" charset="0"/>
          </a:endParaRPr>
        </a:p>
      </dsp:txBody>
      <dsp:txXfrm>
        <a:off x="42950" y="42950"/>
        <a:ext cx="10675311" cy="793940"/>
      </dsp:txXfrm>
    </dsp:sp>
    <dsp:sp modelId="{0143F6A4-75A0-4CF5-8480-3FE1E37F86A5}">
      <dsp:nvSpPr>
        <dsp:cNvPr id="0" name=""/>
        <dsp:cNvSpPr/>
      </dsp:nvSpPr>
      <dsp:spPr>
        <a:xfrm>
          <a:off x="0" y="887930"/>
          <a:ext cx="10761211" cy="778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1668"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s-CO" sz="1800" kern="1200" dirty="0">
              <a:latin typeface="Arial" panose="020B0604020202020204" pitchFamily="34" charset="0"/>
              <a:ea typeface="Times New Roman" panose="02020603050405020304" pitchFamily="18" charset="0"/>
              <a:cs typeface="Arial" panose="020B0604020202020204" pitchFamily="34" charset="0"/>
            </a:rPr>
            <a:t>Aprobación del Manual de Políticas Contables del IDRD, por parte de la Dirección de acuerdo a la Resolución 193 de 2016. Segunda versión pendiente de aprobación.</a:t>
          </a:r>
          <a:endParaRPr lang="es-ES" sz="1800" kern="1200" dirty="0">
            <a:latin typeface="Arial" panose="020B0604020202020204" pitchFamily="34" charset="0"/>
            <a:cs typeface="Arial" panose="020B0604020202020204" pitchFamily="34" charset="0"/>
          </a:endParaRPr>
        </a:p>
      </dsp:txBody>
      <dsp:txXfrm>
        <a:off x="0" y="887930"/>
        <a:ext cx="10761211" cy="778320"/>
      </dsp:txXfrm>
    </dsp:sp>
    <dsp:sp modelId="{AB83C647-5B29-4835-A3F7-4AF195D84F96}">
      <dsp:nvSpPr>
        <dsp:cNvPr id="0" name=""/>
        <dsp:cNvSpPr/>
      </dsp:nvSpPr>
      <dsp:spPr>
        <a:xfrm>
          <a:off x="0" y="1666250"/>
          <a:ext cx="10761211" cy="879840"/>
        </a:xfrm>
        <a:prstGeom prst="round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ES" sz="2400" kern="1200" dirty="0">
              <a:latin typeface="Arial" panose="020B0604020202020204" pitchFamily="34" charset="0"/>
              <a:cs typeface="Arial" panose="020B0604020202020204" pitchFamily="34" charset="0"/>
            </a:rPr>
            <a:t>Conciliación patrimonial</a:t>
          </a:r>
        </a:p>
      </dsp:txBody>
      <dsp:txXfrm>
        <a:off x="42950" y="1709200"/>
        <a:ext cx="10675311" cy="793940"/>
      </dsp:txXfrm>
    </dsp:sp>
    <dsp:sp modelId="{4252B0B9-90D7-4ADF-89B3-071ACDFC22F7}">
      <dsp:nvSpPr>
        <dsp:cNvPr id="0" name=""/>
        <dsp:cNvSpPr/>
      </dsp:nvSpPr>
      <dsp:spPr>
        <a:xfrm>
          <a:off x="0" y="2546090"/>
          <a:ext cx="10761211" cy="778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1668"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s-CO" sz="1800" kern="1200" dirty="0">
              <a:latin typeface="Arial" panose="020B0604020202020204" pitchFamily="34" charset="0"/>
              <a:cs typeface="Arial" panose="020B0604020202020204" pitchFamily="34" charset="0"/>
            </a:rPr>
            <a:t>Plantilla de saldos iniciales diseñada por la Dirección Distrital de Contabilidad de la Secretaría de Hacienda Distrital para dar cumplimiento a la Resolución 533 de 2015 e Instructivo 002 de 2015 de la Contaduría General de la Nación. </a:t>
          </a:r>
          <a:endParaRPr lang="es-ES" sz="1800" kern="1200" dirty="0">
            <a:latin typeface="Arial" panose="020B0604020202020204" pitchFamily="34" charset="0"/>
            <a:cs typeface="Arial" panose="020B0604020202020204" pitchFamily="34" charset="0"/>
          </a:endParaRPr>
        </a:p>
      </dsp:txBody>
      <dsp:txXfrm>
        <a:off x="0" y="2546090"/>
        <a:ext cx="10761211" cy="778320"/>
      </dsp:txXfrm>
    </dsp:sp>
    <dsp:sp modelId="{7E7C1332-D04E-408B-B363-657625B4C2C7}">
      <dsp:nvSpPr>
        <dsp:cNvPr id="0" name=""/>
        <dsp:cNvSpPr/>
      </dsp:nvSpPr>
      <dsp:spPr>
        <a:xfrm>
          <a:off x="0" y="3324410"/>
          <a:ext cx="10761211" cy="879840"/>
        </a:xfrm>
        <a:prstGeom prst="round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CO" sz="2400" kern="1200" dirty="0">
              <a:latin typeface="Arial" panose="020B0604020202020204" pitchFamily="34" charset="0"/>
              <a:cs typeface="Arial" panose="020B0604020202020204" pitchFamily="34" charset="0"/>
            </a:rPr>
            <a:t>Informe sobre tratamientos contables utilizados por el IDRD</a:t>
          </a:r>
          <a:endParaRPr lang="es-ES" sz="2400" kern="1200" dirty="0">
            <a:latin typeface="Arial" panose="020B0604020202020204" pitchFamily="34" charset="0"/>
            <a:cs typeface="Arial" panose="020B0604020202020204" pitchFamily="34" charset="0"/>
          </a:endParaRPr>
        </a:p>
      </dsp:txBody>
      <dsp:txXfrm>
        <a:off x="42950" y="3367360"/>
        <a:ext cx="10675311" cy="793940"/>
      </dsp:txXfrm>
    </dsp:sp>
    <dsp:sp modelId="{E37DFD0B-0254-4FB4-A19B-859B4C7A0E3A}">
      <dsp:nvSpPr>
        <dsp:cNvPr id="0" name=""/>
        <dsp:cNvSpPr/>
      </dsp:nvSpPr>
      <dsp:spPr>
        <a:xfrm>
          <a:off x="0" y="4204250"/>
          <a:ext cx="10761211" cy="9972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1668"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s-CO"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Reflejando los criterios de reconocimiento, medición, presentación, y revelación a partir de la aplicación de las NICSP en Colombia, de acuerdo al cronograma establecido por la Contaduría General de la Nación, cuyo primer periodo de aplicación es el comprendido entre el 1° de enero y 31 de diciembre de 2018.</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0" y="4204250"/>
        <a:ext cx="10761211" cy="9972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77545C-F747-450F-8125-247E9CA89CD9}">
      <dsp:nvSpPr>
        <dsp:cNvPr id="0" name=""/>
        <dsp:cNvSpPr/>
      </dsp:nvSpPr>
      <dsp:spPr>
        <a:xfrm>
          <a:off x="0" y="37081"/>
          <a:ext cx="10761211" cy="842400"/>
        </a:xfrm>
        <a:prstGeom prst="roundRect">
          <a:avLst/>
        </a:prstGeom>
        <a:solidFill>
          <a:srgbClr val="00B0F0"/>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CO" sz="2400" kern="1200" dirty="0">
              <a:solidFill>
                <a:prstClr val="white"/>
              </a:solidFill>
              <a:latin typeface="Arial" panose="020B0604020202020204" pitchFamily="34" charset="0"/>
              <a:ea typeface="+mn-ea"/>
              <a:cs typeface="Arial" panose="020B0604020202020204" pitchFamily="34" charset="0"/>
            </a:rPr>
            <a:t>Actualización del valor de los terrenos</a:t>
          </a:r>
          <a:endParaRPr lang="es-ES" sz="2400" kern="1200" dirty="0">
            <a:solidFill>
              <a:prstClr val="white"/>
            </a:solidFill>
            <a:latin typeface="Arial" panose="020B0604020202020204" pitchFamily="34" charset="0"/>
            <a:ea typeface="+mn-ea"/>
            <a:cs typeface="Arial" panose="020B0604020202020204" pitchFamily="34" charset="0"/>
          </a:endParaRPr>
        </a:p>
      </dsp:txBody>
      <dsp:txXfrm>
        <a:off x="41123" y="78204"/>
        <a:ext cx="10678965" cy="760154"/>
      </dsp:txXfrm>
    </dsp:sp>
    <dsp:sp modelId="{6DEF2458-E775-4BDA-AF34-2904545531FA}">
      <dsp:nvSpPr>
        <dsp:cNvPr id="0" name=""/>
        <dsp:cNvSpPr/>
      </dsp:nvSpPr>
      <dsp:spPr>
        <a:xfrm>
          <a:off x="0" y="879481"/>
          <a:ext cx="10761211" cy="10013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1668" tIns="22860" rIns="128016" bIns="22860" numCol="1" spcCol="1270" anchor="t" anchorCtr="0">
          <a:noAutofit/>
        </a:bodyPr>
        <a:lstStyle/>
        <a:p>
          <a:pPr marL="228600" lvl="1" indent="-228600" algn="just" defTabSz="889000">
            <a:lnSpc>
              <a:spcPct val="90000"/>
            </a:lnSpc>
            <a:spcBef>
              <a:spcPct val="0"/>
            </a:spcBef>
            <a:spcAft>
              <a:spcPct val="20000"/>
            </a:spcAft>
            <a:buChar char="•"/>
          </a:pPr>
          <a:r>
            <a:rPr lang="es-CO" sz="1800" kern="1200" dirty="0">
              <a:solidFill>
                <a:srgbClr val="00000A"/>
              </a:solidFill>
              <a:latin typeface="Arial" panose="020B0604020202020204" pitchFamily="34" charset="0"/>
              <a:ea typeface="Times New Roman" panose="02020603050405020304" pitchFamily="18" charset="0"/>
            </a:rPr>
            <a:t>Se actualizó, en la plantilla y en  el Sistema Integral de Información Financiera  “Seven” el valor de los terrenos teniendo en cuenta la última información remitida por el DADEP mediante Oficio radicado No 20182000040871 atendiendo el requerimiento de identificación de la propiedad inmobiliaria por parte del IDRD.</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0" y="879481"/>
        <a:ext cx="10761211" cy="1001362"/>
      </dsp:txXfrm>
    </dsp:sp>
    <dsp:sp modelId="{7E7C1332-D04E-408B-B363-657625B4C2C7}">
      <dsp:nvSpPr>
        <dsp:cNvPr id="0" name=""/>
        <dsp:cNvSpPr/>
      </dsp:nvSpPr>
      <dsp:spPr>
        <a:xfrm>
          <a:off x="0" y="1880844"/>
          <a:ext cx="10761211" cy="842400"/>
        </a:xfrm>
        <a:prstGeom prst="roundRect">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ES" sz="2400" kern="1200" dirty="0">
              <a:latin typeface="Arial" panose="020B0604020202020204" pitchFamily="34" charset="0"/>
              <a:cs typeface="Arial" panose="020B0604020202020204" pitchFamily="34" charset="0"/>
            </a:rPr>
            <a:t>Comprobantes de reclasificación y ajuste por convergencia</a:t>
          </a:r>
        </a:p>
      </dsp:txBody>
      <dsp:txXfrm>
        <a:off x="41123" y="1921967"/>
        <a:ext cx="10678965" cy="760154"/>
      </dsp:txXfrm>
    </dsp:sp>
    <dsp:sp modelId="{E37DFD0B-0254-4FB4-A19B-859B4C7A0E3A}">
      <dsp:nvSpPr>
        <dsp:cNvPr id="0" name=""/>
        <dsp:cNvSpPr/>
      </dsp:nvSpPr>
      <dsp:spPr>
        <a:xfrm>
          <a:off x="0" y="2723244"/>
          <a:ext cx="10761211" cy="74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1668" tIns="22860" rIns="128016" bIns="22860" numCol="1" spcCol="1270" anchor="t" anchorCtr="0">
          <a:noAutofit/>
        </a:bodyPr>
        <a:lstStyle/>
        <a:p>
          <a:pPr marL="171450" lvl="1" indent="-171450" algn="just" defTabSz="800100">
            <a:lnSpc>
              <a:spcPct val="90000"/>
            </a:lnSpc>
            <a:spcBef>
              <a:spcPct val="0"/>
            </a:spcBef>
            <a:spcAft>
              <a:spcPct val="20000"/>
            </a:spcAft>
            <a:buChar char="•"/>
          </a:pPr>
          <a:r>
            <a:rPr lang="es-CO"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rPr>
            <a:t>Registro en el sistema Integral de información financiera  “Seven”. Determinación de saldos iniciales y conciliación de la plantilla de saldos iniciales vs saldos registrados.</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dsp:txBody>
      <dsp:txXfrm>
        <a:off x="0" y="2723244"/>
        <a:ext cx="10761211" cy="745200"/>
      </dsp:txXfrm>
    </dsp:sp>
    <dsp:sp modelId="{10432A3F-FF7C-4F5C-B8D3-7FFCDC3EBF8E}">
      <dsp:nvSpPr>
        <dsp:cNvPr id="0" name=""/>
        <dsp:cNvSpPr/>
      </dsp:nvSpPr>
      <dsp:spPr>
        <a:xfrm>
          <a:off x="0" y="3468444"/>
          <a:ext cx="10761211" cy="842400"/>
        </a:xfrm>
        <a:prstGeom prst="roundRect">
          <a:avLst/>
        </a:prstGeom>
        <a:solidFill>
          <a:srgbClr val="00B0F0"/>
        </a:solidFill>
        <a:ln w="12700" cap="flat" cmpd="sng" algn="ctr">
          <a:solidFill>
            <a:prstClr val="white">
              <a:hueOff val="0"/>
              <a:satOff val="0"/>
              <a:lumOff val="0"/>
              <a:alphaOff val="0"/>
            </a:prst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ES" sz="2400" kern="1200" dirty="0">
              <a:solidFill>
                <a:prstClr val="white"/>
              </a:solidFill>
              <a:latin typeface="Arial" panose="020B0604020202020204" pitchFamily="34" charset="0"/>
              <a:ea typeface="+mn-ea"/>
              <a:cs typeface="Arial" panose="020B0604020202020204" pitchFamily="34" charset="0"/>
            </a:rPr>
            <a:t>Revisión de procesos</a:t>
          </a:r>
        </a:p>
      </dsp:txBody>
      <dsp:txXfrm>
        <a:off x="41123" y="3509567"/>
        <a:ext cx="10678965" cy="760154"/>
      </dsp:txXfrm>
    </dsp:sp>
    <dsp:sp modelId="{AA02D78F-0A1B-4B5C-BE10-EA3C06ECF2E7}">
      <dsp:nvSpPr>
        <dsp:cNvPr id="0" name=""/>
        <dsp:cNvSpPr/>
      </dsp:nvSpPr>
      <dsp:spPr>
        <a:xfrm>
          <a:off x="0" y="4310844"/>
          <a:ext cx="10761211" cy="861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1668" tIns="22860" rIns="128016" bIns="22860" numCol="1" spcCol="1270" anchor="t" anchorCtr="0">
          <a:noAutofit/>
        </a:bodyPr>
        <a:lstStyle/>
        <a:p>
          <a:pPr marL="228600" lvl="1" indent="-228600" algn="just" defTabSz="889000">
            <a:lnSpc>
              <a:spcPct val="90000"/>
            </a:lnSpc>
            <a:spcBef>
              <a:spcPct val="0"/>
            </a:spcBef>
            <a:spcAft>
              <a:spcPct val="20000"/>
            </a:spcAft>
            <a:buChar char="•"/>
          </a:pPr>
          <a:r>
            <a:rPr lang="es-CO" sz="1800" kern="1200" dirty="0">
              <a:latin typeface="Arial" panose="020B0604020202020204" pitchFamily="34" charset="0"/>
              <a:cs typeface="Arial" panose="020B0604020202020204" pitchFamily="34" charset="0"/>
            </a:rPr>
            <a:t>Reporte Contable y Reporte Marco Normativo Contable Convergencia.</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a:p>
          <a:pPr marL="228600" lvl="1" indent="-228600" algn="just" defTabSz="889000">
            <a:lnSpc>
              <a:spcPct val="90000"/>
            </a:lnSpc>
            <a:spcBef>
              <a:spcPct val="0"/>
            </a:spcBef>
            <a:spcAft>
              <a:spcPct val="20000"/>
            </a:spcAft>
            <a:buChar char="•"/>
          </a:pPr>
          <a:r>
            <a:rPr lang="es-CO" sz="1800" kern="1200" dirty="0">
              <a:latin typeface="Arial" panose="020B0604020202020204" pitchFamily="34" charset="0"/>
              <a:cs typeface="Arial" panose="020B0604020202020204" pitchFamily="34" charset="0"/>
            </a:rPr>
            <a:t>Verificar que el proceso registrado en cada reporte sea coincidente.</a:t>
          </a:r>
          <a:endParaRPr lang="es-ES" sz="1800" kern="1200" dirty="0">
            <a:solidFill>
              <a:prstClr val="black">
                <a:hueOff val="0"/>
                <a:satOff val="0"/>
                <a:lumOff val="0"/>
                <a:alphaOff val="0"/>
              </a:prstClr>
            </a:solidFill>
            <a:latin typeface="Arial" panose="020B0604020202020204" pitchFamily="34" charset="0"/>
            <a:ea typeface="+mn-ea"/>
            <a:cs typeface="Arial" panose="020B0604020202020204" pitchFamily="34" charset="0"/>
          </a:endParaRPr>
        </a:p>
        <a:p>
          <a:pPr marL="228600" lvl="1" indent="-228600" algn="just" defTabSz="889000">
            <a:lnSpc>
              <a:spcPct val="90000"/>
            </a:lnSpc>
            <a:spcBef>
              <a:spcPct val="0"/>
            </a:spcBef>
            <a:spcAft>
              <a:spcPct val="20000"/>
            </a:spcAft>
            <a:buChar char="•"/>
          </a:pPr>
          <a:r>
            <a:rPr lang="es-CO" sz="1800" kern="1200" dirty="0">
              <a:latin typeface="Arial" panose="020B0604020202020204" pitchFamily="34" charset="0"/>
              <a:cs typeface="Arial" panose="020B0604020202020204" pitchFamily="34" charset="0"/>
            </a:rPr>
            <a:t>Validar que los procesos allí reflejados correspondan a los procesos activos.</a:t>
          </a:r>
        </a:p>
      </dsp:txBody>
      <dsp:txXfrm>
        <a:off x="0" y="4310844"/>
        <a:ext cx="10761211" cy="86163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3F5AC-4E82-4ABE-AD2F-ABFC23A8DF19}">
      <dsp:nvSpPr>
        <dsp:cNvPr id="0" name=""/>
        <dsp:cNvSpPr/>
      </dsp:nvSpPr>
      <dsp:spPr>
        <a:xfrm>
          <a:off x="160818" y="156436"/>
          <a:ext cx="9617068" cy="874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b" anchorCtr="0">
          <a:noAutofit/>
        </a:bodyPr>
        <a:lstStyle/>
        <a:p>
          <a:pPr marL="0" lvl="0" indent="0" algn="l" defTabSz="1600200">
            <a:lnSpc>
              <a:spcPct val="90000"/>
            </a:lnSpc>
            <a:spcBef>
              <a:spcPct val="0"/>
            </a:spcBef>
            <a:spcAft>
              <a:spcPct val="35000"/>
            </a:spcAft>
            <a:buNone/>
          </a:pPr>
          <a:r>
            <a:rPr lang="es-ES" sz="3600" kern="1200" dirty="0"/>
            <a:t>Coordinación</a:t>
          </a:r>
        </a:p>
      </dsp:txBody>
      <dsp:txXfrm>
        <a:off x="160818" y="156436"/>
        <a:ext cx="9617068" cy="874278"/>
      </dsp:txXfrm>
    </dsp:sp>
    <dsp:sp modelId="{103C85EF-5842-4997-99F1-FD755BB69F4B}">
      <dsp:nvSpPr>
        <dsp:cNvPr id="0" name=""/>
        <dsp:cNvSpPr/>
      </dsp:nvSpPr>
      <dsp:spPr>
        <a:xfrm>
          <a:off x="160818" y="1030715"/>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D7815A8-B629-46EC-BAAA-C5FB644099B4}">
      <dsp:nvSpPr>
        <dsp:cNvPr id="0" name=""/>
        <dsp:cNvSpPr/>
      </dsp:nvSpPr>
      <dsp:spPr>
        <a:xfrm>
          <a:off x="1512551" y="1030715"/>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0CAFC21-70F3-438D-8391-432E9540BBB5}">
      <dsp:nvSpPr>
        <dsp:cNvPr id="0" name=""/>
        <dsp:cNvSpPr/>
      </dsp:nvSpPr>
      <dsp:spPr>
        <a:xfrm>
          <a:off x="2865352" y="1030715"/>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E472C2-9921-4EE9-8085-0823EE314405}">
      <dsp:nvSpPr>
        <dsp:cNvPr id="0" name=""/>
        <dsp:cNvSpPr/>
      </dsp:nvSpPr>
      <dsp:spPr>
        <a:xfrm>
          <a:off x="4217084" y="1030715"/>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E3C25D5-B3B5-4810-8591-1CB650D4ACDF}">
      <dsp:nvSpPr>
        <dsp:cNvPr id="0" name=""/>
        <dsp:cNvSpPr/>
      </dsp:nvSpPr>
      <dsp:spPr>
        <a:xfrm>
          <a:off x="5569885" y="1030715"/>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C913FF3-2A32-46C6-B343-76D239687CA9}">
      <dsp:nvSpPr>
        <dsp:cNvPr id="0" name=""/>
        <dsp:cNvSpPr/>
      </dsp:nvSpPr>
      <dsp:spPr>
        <a:xfrm>
          <a:off x="6921618" y="1030715"/>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0F5BDB-1970-4583-A71E-6804DDD60A81}">
      <dsp:nvSpPr>
        <dsp:cNvPr id="0" name=""/>
        <dsp:cNvSpPr/>
      </dsp:nvSpPr>
      <dsp:spPr>
        <a:xfrm>
          <a:off x="8274419" y="1030715"/>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3CC1E5D-69FC-4801-9084-9AFE5B5336F3}">
      <dsp:nvSpPr>
        <dsp:cNvPr id="0" name=""/>
        <dsp:cNvSpPr/>
      </dsp:nvSpPr>
      <dsp:spPr>
        <a:xfrm>
          <a:off x="160818" y="1208809"/>
          <a:ext cx="9742090" cy="142475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l" defTabSz="577850">
            <a:lnSpc>
              <a:spcPct val="90000"/>
            </a:lnSpc>
            <a:spcBef>
              <a:spcPct val="0"/>
            </a:spcBef>
            <a:spcAft>
              <a:spcPct val="35000"/>
            </a:spcAft>
            <a:buNone/>
          </a:pPr>
          <a:r>
            <a:rPr lang="es-CO" sz="1300" kern="1200" dirty="0">
              <a:latin typeface="Arial" panose="020B0604020202020204" pitchFamily="34" charset="0"/>
              <a:cs typeface="Arial" panose="020B0604020202020204" pitchFamily="34" charset="0"/>
            </a:rPr>
            <a:t>Área contable, Subdirección de Administración Inmobiliaria (SAI) y Subdirección de Registro Inmobiliario (SRI) del DADEP; área contable del IDRD y Subdirección de Gestión Consolidación e Investigación de la DDC, con el fin de exponer inquietudes acerca del reconocimiento contable de los terrenos asociados a los parques Mundo Aventura y Salitre Mágico.</a:t>
          </a:r>
          <a:endParaRPr lang="es-ES" sz="1300" kern="1200" dirty="0">
            <a:latin typeface="Arial" panose="020B0604020202020204" pitchFamily="34" charset="0"/>
            <a:cs typeface="Arial" panose="020B0604020202020204" pitchFamily="34" charset="0"/>
          </a:endParaRPr>
        </a:p>
        <a:p>
          <a:pPr marL="0" lvl="0" indent="0" algn="l" defTabSz="577850">
            <a:lnSpc>
              <a:spcPct val="90000"/>
            </a:lnSpc>
            <a:spcBef>
              <a:spcPct val="0"/>
            </a:spcBef>
            <a:spcAft>
              <a:spcPct val="35000"/>
            </a:spcAft>
            <a:buNone/>
          </a:pPr>
          <a:r>
            <a:rPr lang="es-CO" sz="1300" kern="1200" dirty="0">
              <a:latin typeface="Arial" panose="020B0604020202020204" pitchFamily="34" charset="0"/>
              <a:ea typeface="Times New Roman" panose="02020603050405020304" pitchFamily="18" charset="0"/>
            </a:rPr>
            <a:t>Área de Contabilidad y la Oficina de Control Interno para revisar las directrices impartidas en la Resolución 193 de 2016 - Procedimiento para la evaluación del control interno contable</a:t>
          </a:r>
          <a:endParaRPr lang="es-ES" sz="1300" kern="1200" dirty="0"/>
        </a:p>
        <a:p>
          <a:pPr marL="0" lvl="0" indent="0" algn="l" defTabSz="577850">
            <a:lnSpc>
              <a:spcPct val="90000"/>
            </a:lnSpc>
            <a:spcBef>
              <a:spcPct val="0"/>
            </a:spcBef>
            <a:spcAft>
              <a:spcPct val="35000"/>
            </a:spcAft>
            <a:buNone/>
          </a:pPr>
          <a:r>
            <a:rPr lang="es-CO" sz="1300" kern="1200" dirty="0">
              <a:latin typeface="Arial" panose="020B0604020202020204" pitchFamily="34" charset="0"/>
              <a:ea typeface="Times New Roman" panose="02020603050405020304" pitchFamily="18" charset="0"/>
            </a:rPr>
            <a:t>Áreas de Contabilidad, Tesorería y Sistemas para r</a:t>
          </a:r>
          <a:r>
            <a:rPr lang="es-CO" sz="1300" kern="1200" dirty="0">
              <a:latin typeface="Arial" panose="020B0604020202020204" pitchFamily="34" charset="0"/>
              <a:cs typeface="Arial" panose="020B0604020202020204" pitchFamily="34" charset="0"/>
            </a:rPr>
            <a:t>evisión requerimiento módulo de inmuebles y de cartera, r</a:t>
          </a:r>
          <a:r>
            <a:rPr lang="es-CO" sz="1300" kern="1200" dirty="0">
              <a:latin typeface="Arial" panose="020B0604020202020204" pitchFamily="34" charset="0"/>
              <a:ea typeface="Calibri" panose="020F0502020204030204" pitchFamily="34" charset="0"/>
              <a:cs typeface="Calibri" panose="020F0502020204030204" pitchFamily="34" charset="0"/>
            </a:rPr>
            <a:t>evisión avance conciliaciones bancarias en Seven y proceso de interfaz nómina,</a:t>
          </a:r>
          <a:r>
            <a:rPr lang="es-CO" sz="1300" kern="1200" dirty="0">
              <a:latin typeface="Arial" panose="020B0604020202020204" pitchFamily="34" charset="0"/>
              <a:cs typeface="Arial" panose="020B0604020202020204" pitchFamily="34" charset="0"/>
            </a:rPr>
            <a:t> (en proceso).</a:t>
          </a:r>
          <a:endParaRPr lang="es-ES" sz="1300" kern="1200" dirty="0"/>
        </a:p>
      </dsp:txBody>
      <dsp:txXfrm>
        <a:off x="160818" y="1208809"/>
        <a:ext cx="9742090" cy="1424750"/>
      </dsp:txXfrm>
    </dsp:sp>
    <dsp:sp modelId="{25DFD771-91F5-4F0E-8C06-0B782EC78A63}">
      <dsp:nvSpPr>
        <dsp:cNvPr id="0" name=""/>
        <dsp:cNvSpPr/>
      </dsp:nvSpPr>
      <dsp:spPr>
        <a:xfrm>
          <a:off x="160818" y="2926415"/>
          <a:ext cx="9617068" cy="8742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b" anchorCtr="0">
          <a:noAutofit/>
        </a:bodyPr>
        <a:lstStyle/>
        <a:p>
          <a:pPr marL="0" lvl="0" indent="0" algn="l" defTabSz="1600200">
            <a:lnSpc>
              <a:spcPct val="90000"/>
            </a:lnSpc>
            <a:spcBef>
              <a:spcPct val="0"/>
            </a:spcBef>
            <a:spcAft>
              <a:spcPct val="35000"/>
            </a:spcAft>
            <a:buNone/>
          </a:pPr>
          <a:r>
            <a:rPr lang="es-ES" sz="3600" kern="1200" dirty="0"/>
            <a:t>Otras actividades</a:t>
          </a:r>
        </a:p>
      </dsp:txBody>
      <dsp:txXfrm>
        <a:off x="160818" y="2926415"/>
        <a:ext cx="9617068" cy="874278"/>
      </dsp:txXfrm>
    </dsp:sp>
    <dsp:sp modelId="{47443537-E8F0-4D63-A6FD-4AA135E53857}">
      <dsp:nvSpPr>
        <dsp:cNvPr id="0" name=""/>
        <dsp:cNvSpPr/>
      </dsp:nvSpPr>
      <dsp:spPr>
        <a:xfrm>
          <a:off x="160818" y="3800694"/>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0F2472-B9AE-4B80-9E4E-072828614145}">
      <dsp:nvSpPr>
        <dsp:cNvPr id="0" name=""/>
        <dsp:cNvSpPr/>
      </dsp:nvSpPr>
      <dsp:spPr>
        <a:xfrm>
          <a:off x="1512551" y="3800694"/>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0716AA-2CB2-4122-A618-63A8C573F051}">
      <dsp:nvSpPr>
        <dsp:cNvPr id="0" name=""/>
        <dsp:cNvSpPr/>
      </dsp:nvSpPr>
      <dsp:spPr>
        <a:xfrm>
          <a:off x="2865352" y="3800694"/>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361410-ACD8-42C9-B62F-E0A8A3D492C2}">
      <dsp:nvSpPr>
        <dsp:cNvPr id="0" name=""/>
        <dsp:cNvSpPr/>
      </dsp:nvSpPr>
      <dsp:spPr>
        <a:xfrm>
          <a:off x="4217084" y="3800694"/>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975CCE-4968-4D41-B519-5DD27F152CBF}">
      <dsp:nvSpPr>
        <dsp:cNvPr id="0" name=""/>
        <dsp:cNvSpPr/>
      </dsp:nvSpPr>
      <dsp:spPr>
        <a:xfrm>
          <a:off x="5569885" y="3800694"/>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717E298-27AC-431E-B832-CD38859679EB}">
      <dsp:nvSpPr>
        <dsp:cNvPr id="0" name=""/>
        <dsp:cNvSpPr/>
      </dsp:nvSpPr>
      <dsp:spPr>
        <a:xfrm>
          <a:off x="6921618" y="3800694"/>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F3FD55-0D50-474A-9EC9-2B39429351A5}">
      <dsp:nvSpPr>
        <dsp:cNvPr id="0" name=""/>
        <dsp:cNvSpPr/>
      </dsp:nvSpPr>
      <dsp:spPr>
        <a:xfrm>
          <a:off x="8274419" y="3800694"/>
          <a:ext cx="2250394" cy="1780938"/>
        </a:xfrm>
        <a:prstGeom prst="chevron">
          <a:avLst>
            <a:gd name="adj" fmla="val 70610"/>
          </a:avLst>
        </a:prstGeom>
        <a:solidFill>
          <a:srgbClr val="00B0F0"/>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DA276A-3081-435C-8444-698EEE1DE236}">
      <dsp:nvSpPr>
        <dsp:cNvPr id="0" name=""/>
        <dsp:cNvSpPr/>
      </dsp:nvSpPr>
      <dsp:spPr>
        <a:xfrm>
          <a:off x="160818" y="3978788"/>
          <a:ext cx="9742090" cy="1424750"/>
        </a:xfrm>
        <a:prstGeom prst="rect">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3020" tIns="33020" rIns="33020" bIns="33020" numCol="1" spcCol="1270" anchor="ctr" anchorCtr="0">
          <a:noAutofit/>
        </a:bodyPr>
        <a:lstStyle/>
        <a:p>
          <a:pPr marL="0" lvl="0" indent="0" algn="l" defTabSz="577850">
            <a:lnSpc>
              <a:spcPct val="90000"/>
            </a:lnSpc>
            <a:spcBef>
              <a:spcPct val="0"/>
            </a:spcBef>
            <a:spcAft>
              <a:spcPct val="35000"/>
            </a:spcAft>
            <a:buNone/>
          </a:pPr>
          <a:r>
            <a:rPr lang="es-ES" sz="1300" kern="1200" dirty="0">
              <a:latin typeface="Arial" panose="020B0604020202020204" pitchFamily="34" charset="0"/>
              <a:cs typeface="Arial" panose="020B0604020202020204" pitchFamily="34" charset="0"/>
            </a:rPr>
            <a:t>Definición de las políticas de operación (en proceso), </a:t>
          </a:r>
          <a:r>
            <a:rPr lang="es-CO" sz="1300" kern="1200" dirty="0">
              <a:latin typeface="Arial" panose="020B0604020202020204" pitchFamily="34" charset="0"/>
              <a:cs typeface="Arial" panose="020B0604020202020204" pitchFamily="34" charset="0"/>
            </a:rPr>
            <a:t>para asegurar el flujo de información hacia el área contable, la incorporación de todos los hechos económicos realizados por la entidad, y la presentación oportuna de los Estados Financieros. </a:t>
          </a:r>
          <a:endParaRPr lang="es-ES" sz="1300" kern="1200" dirty="0">
            <a:latin typeface="Arial" panose="020B0604020202020204" pitchFamily="34" charset="0"/>
            <a:cs typeface="Arial" panose="020B0604020202020204" pitchFamily="34" charset="0"/>
          </a:endParaRPr>
        </a:p>
        <a:p>
          <a:pPr marL="0" lvl="0" indent="0" algn="l" defTabSz="577850">
            <a:lnSpc>
              <a:spcPct val="90000"/>
            </a:lnSpc>
            <a:spcBef>
              <a:spcPct val="0"/>
            </a:spcBef>
            <a:spcAft>
              <a:spcPct val="35000"/>
            </a:spcAft>
            <a:buNone/>
          </a:pPr>
          <a:r>
            <a:rPr lang="es-CO" sz="1300" kern="1200" dirty="0">
              <a:latin typeface="Arial" panose="020B0604020202020204" pitchFamily="34" charset="0"/>
              <a:cs typeface="Arial" panose="020B0604020202020204" pitchFamily="34" charset="0"/>
            </a:rPr>
            <a:t>Actualización de los procedimientos de Préstamos a Empleados, cuentas recíprocas, litigios y demandas, presentación de estados financieros, los cuales fueron revisados y modificados de acuerdo a los lineamientos impartidos en el Manual de Políticas Contables del IDRD.</a:t>
          </a:r>
          <a:endParaRPr lang="es-CO" sz="1300" kern="1200" dirty="0"/>
        </a:p>
        <a:p>
          <a:pPr marL="0" lvl="0" indent="0" algn="l" defTabSz="577850">
            <a:lnSpc>
              <a:spcPct val="90000"/>
            </a:lnSpc>
            <a:spcBef>
              <a:spcPct val="0"/>
            </a:spcBef>
            <a:spcAft>
              <a:spcPct val="35000"/>
            </a:spcAft>
            <a:buNone/>
          </a:pPr>
          <a:r>
            <a:rPr lang="es-CO" sz="1300" kern="1200" dirty="0">
              <a:latin typeface="Arial" panose="020B0604020202020204" pitchFamily="34" charset="0"/>
              <a:cs typeface="Arial" panose="020B0604020202020204" pitchFamily="34" charset="0"/>
            </a:rPr>
            <a:t>Identificación de la matriz de riesgos del proceso contable y acciones para mitigar dichos riesgos (en proceso), de acuerdo a lo establecido en la Resolución 193 de 2016. </a:t>
          </a:r>
          <a:endParaRPr lang="es-CO" sz="1300" kern="1200" dirty="0"/>
        </a:p>
      </dsp:txBody>
      <dsp:txXfrm>
        <a:off x="160818" y="3978788"/>
        <a:ext cx="9742090" cy="14247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VerticalAccentList">
  <dgm:title val=""/>
  <dgm:desc val=""/>
  <dgm:catLst>
    <dgm:cat type="list" pri="16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dgm:chPref/>
      <dgm:dir/>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constrLst>
      <dgm:constr type="primFontSz" for="des" forName="parenttext" refType="primFontSz" refFor="des" refForName="childtext" op="gte"/>
      <dgm:constr type="w" for="ch" forName="composite" refType="w"/>
      <dgm:constr type="h" for="ch" forName="composite" refType="h"/>
      <dgm:constr type="w" for="ch" forName="parallelogramComposite" refType="w"/>
      <dgm:constr type="h" for="ch" forName="parallelogramComposite" refType="h"/>
      <dgm:constr type="w" for="ch" forName="parenttextcomposite" refType="w" fact="0.9"/>
      <dgm:constr type="h" for="ch" forName="parenttextcomposite" refType="h" fact="0.6"/>
      <dgm:constr type="h" for="ch" forName="sibTrans" refType="h" refFor="ch" refForName="composite" op="equ" fact="0.02"/>
      <dgm:constr type="h" for="ch" forName="sibTrans" op="equ"/>
    </dgm:constrLst>
    <dgm:forEach name="nodesForEach" axis="ch" ptType="node">
      <dgm:layoutNode name="parenttextcomposite">
        <dgm:alg type="composite">
          <dgm:param type="ar" val="11"/>
        </dgm:alg>
        <dgm:shape xmlns:r="http://schemas.openxmlformats.org/officeDocument/2006/relationships" r:blip="">
          <dgm:adjLst/>
        </dgm:shape>
        <dgm:constrLst>
          <dgm:constr type="h" for="ch" forName="parenttext" refType="h"/>
          <dgm:constr type="w" for="ch" forName="parenttext" refType="w"/>
        </dgm:constrLst>
        <dgm:layoutNode name="parenttext" styleLbl="revTx">
          <dgm:varLst>
            <dgm:chMax/>
            <dgm:chPref val="2"/>
            <dgm:bulletEnabled val="1"/>
          </dgm:varLst>
          <dgm:choose name="Name4">
            <dgm:if name="Name5" func="var" arg="dir" op="equ" val="norm">
              <dgm:alg type="tx">
                <dgm:param type="parTxLTRAlign" val="l"/>
                <dgm:param type="txAnchorVert" val="b"/>
              </dgm:alg>
            </dgm:if>
            <dgm:else name="Name6">
              <dgm:alg type="tx">
                <dgm:param type="parTxLTRAlign" val="r"/>
                <dgm:param type="txAnchorVert" val="b"/>
              </dgm:alg>
            </dgm:else>
          </dgm:choose>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choose name="Name7">
        <dgm:if name="Name8" axis="ch" ptType="node" func="cnt" op="gte" val="1">
          <dgm:layoutNode name="composite">
            <dgm:alg type="composite">
              <dgm:param type="ar" val="6"/>
            </dgm:alg>
            <dgm:shape xmlns:r="http://schemas.openxmlformats.org/officeDocument/2006/relationships" r:blip="">
              <dgm:adjLst/>
            </dgm:shape>
            <dgm:choose name="Name9">
              <dgm:if name="Name10" func="var" arg="dir" op="equ" val="norm">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301"/>
                  <dgm:constr type="t" for="ch" forName="childtext" refType="h" fact="0.1"/>
                  <dgm:constr type="w" for="ch" forName="childtext" refType="w" fact="0.9117"/>
                  <dgm:constr type="h" for="ch" forName="childtext" refType="h" fact="0.8"/>
                </dgm:constrLst>
              </dgm:if>
              <dgm:else name="Name11">
                <dgm:constrLst>
                  <dgm:constr type="l" for="ch" forName="chevron1" refType="w" fact="0.0301"/>
                  <dgm:constr type="t" for="ch" forName="chevron1" refType="h" fact="0"/>
                  <dgm:constr type="w" for="ch" forName="chevron1" refType="w" fact="0.2106"/>
                  <dgm:constr type="h" for="ch" forName="chevron1" refType="h"/>
                  <dgm:constr type="l" for="ch" forName="chevron2" refType="w" fact="0.1566"/>
                  <dgm:constr type="t" for="ch" forName="chevron2" refType="h" fact="0"/>
                  <dgm:constr type="w" for="ch" forName="chevron2" refType="w" fact="0.2106"/>
                  <dgm:constr type="h" for="ch" forName="chevron2" refType="h"/>
                  <dgm:constr type="l" for="ch" forName="chevron3" refType="w" fact="0.2832"/>
                  <dgm:constr type="t" for="ch" forName="chevron3" refType="h" fact="0"/>
                  <dgm:constr type="w" for="ch" forName="chevron3" refType="w" fact="0.2106"/>
                  <dgm:constr type="h" for="ch" forName="chevron3" refType="h"/>
                  <dgm:constr type="l" for="ch" forName="chevron4" refType="w" fact="0.4097"/>
                  <dgm:constr type="t" for="ch" forName="chevron4" refType="h" fact="0"/>
                  <dgm:constr type="w" for="ch" forName="chevron4" refType="w" fact="0.2106"/>
                  <dgm:constr type="h" for="ch" forName="chevron4" refType="h"/>
                  <dgm:constr type="l" for="ch" forName="chevron5" refType="w" fact="0.5363"/>
                  <dgm:constr type="t" for="ch" forName="chevron5" refType="h" fact="0"/>
                  <dgm:constr type="w" for="ch" forName="chevron5" refType="w" fact="0.2106"/>
                  <dgm:constr type="h" for="ch" forName="chevron5" refType="h"/>
                  <dgm:constr type="l" for="ch" forName="chevron6" refType="w" fact="0.6628"/>
                  <dgm:constr type="t" for="ch" forName="chevron6" refType="h" fact="0"/>
                  <dgm:constr type="w" for="ch" forName="chevron6" refType="w" fact="0.2106"/>
                  <dgm:constr type="h" for="ch" forName="chevron6" refType="h"/>
                  <dgm:constr type="l" for="ch" forName="chevron7" refType="w" fact="0.7894"/>
                  <dgm:constr type="t" for="ch" forName="chevron7" refType="h" fact="0"/>
                  <dgm:constr type="w" for="ch" forName="chevron7" refType="w" fact="0.2106"/>
                  <dgm:constr type="h" for="ch" forName="chevron7" refType="h"/>
                  <dgm:constr type="l" for="ch" forName="childtext" refType="w" fact="0.0883"/>
                  <dgm:constr type="t" for="ch" forName="childtext" refType="h" fact="0.1"/>
                  <dgm:constr type="w" for="ch" forName="childtext" refType="w" fact="0.9117"/>
                  <dgm:constr type="h" for="ch" forName="childtext" refType="h" fact="0.8"/>
                </dgm:constrLst>
              </dgm:else>
            </dgm:choose>
            <dgm:ruleLst/>
            <dgm:layoutNode name="chevron1" styleLbl="alignNode1">
              <dgm:alg type="sp"/>
              <dgm:choose name="Name12">
                <dgm:if name="Name13" func="var" arg="dir" op="equ" val="norm">
                  <dgm:shape xmlns:r="http://schemas.openxmlformats.org/officeDocument/2006/relationships" type="chevron" r:blip="">
                    <dgm:adjLst>
                      <dgm:adj idx="1" val="0.7061"/>
                    </dgm:adjLst>
                  </dgm:shape>
                </dgm:if>
                <dgm:else name="Name14">
                  <dgm:shape xmlns:r="http://schemas.openxmlformats.org/officeDocument/2006/relationships" rot="180" type="chevron" r:blip="">
                    <dgm:adjLst>
                      <dgm:adj idx="1" val="0.7061"/>
                    </dgm:adjLst>
                  </dgm:shape>
                </dgm:else>
              </dgm:choose>
              <dgm:presOf/>
            </dgm:layoutNode>
            <dgm:layoutNode name="chevron2" styleLbl="alignNode1">
              <dgm:alg type="sp"/>
              <dgm:choose name="Name15">
                <dgm:if name="Name16" func="var" arg="dir" op="equ" val="norm">
                  <dgm:shape xmlns:r="http://schemas.openxmlformats.org/officeDocument/2006/relationships" type="chevron" r:blip="">
                    <dgm:adjLst>
                      <dgm:adj idx="1" val="0.7061"/>
                    </dgm:adjLst>
                  </dgm:shape>
                </dgm:if>
                <dgm:else name="Name17">
                  <dgm:shape xmlns:r="http://schemas.openxmlformats.org/officeDocument/2006/relationships" rot="180" type="chevron" r:blip="">
                    <dgm:adjLst>
                      <dgm:adj idx="1" val="0.7061"/>
                    </dgm:adjLst>
                  </dgm:shape>
                </dgm:else>
              </dgm:choose>
              <dgm:presOf/>
            </dgm:layoutNode>
            <dgm:layoutNode name="chevron3" styleLbl="alignNode1">
              <dgm:alg type="sp"/>
              <dgm:choose name="Name18">
                <dgm:if name="Name19" func="var" arg="dir" op="equ" val="norm">
                  <dgm:shape xmlns:r="http://schemas.openxmlformats.org/officeDocument/2006/relationships" type="chevron" r:blip="">
                    <dgm:adjLst>
                      <dgm:adj idx="1" val="0.7061"/>
                    </dgm:adjLst>
                  </dgm:shape>
                </dgm:if>
                <dgm:else name="Name20">
                  <dgm:shape xmlns:r="http://schemas.openxmlformats.org/officeDocument/2006/relationships" rot="180" type="chevron" r:blip="">
                    <dgm:adjLst>
                      <dgm:adj idx="1" val="0.7061"/>
                    </dgm:adjLst>
                  </dgm:shape>
                </dgm:else>
              </dgm:choose>
              <dgm:presOf/>
            </dgm:layoutNode>
            <dgm:layoutNode name="chevron4" styleLbl="alignNode1">
              <dgm:alg type="sp"/>
              <dgm:choose name="Name21">
                <dgm:if name="Name22" func="var" arg="dir" op="equ" val="norm">
                  <dgm:shape xmlns:r="http://schemas.openxmlformats.org/officeDocument/2006/relationships" type="chevron" r:blip="">
                    <dgm:adjLst>
                      <dgm:adj idx="1" val="0.7061"/>
                    </dgm:adjLst>
                  </dgm:shape>
                </dgm:if>
                <dgm:else name="Name23">
                  <dgm:shape xmlns:r="http://schemas.openxmlformats.org/officeDocument/2006/relationships" rot="180" type="chevron" r:blip="">
                    <dgm:adjLst>
                      <dgm:adj idx="1" val="0.7061"/>
                    </dgm:adjLst>
                  </dgm:shape>
                </dgm:else>
              </dgm:choose>
              <dgm:presOf/>
            </dgm:layoutNode>
            <dgm:layoutNode name="chevron5" styleLbl="alignNode1">
              <dgm:alg type="sp"/>
              <dgm:choose name="Name24">
                <dgm:if name="Name25" func="var" arg="dir" op="equ" val="norm">
                  <dgm:shape xmlns:r="http://schemas.openxmlformats.org/officeDocument/2006/relationships" type="chevron" r:blip="">
                    <dgm:adjLst>
                      <dgm:adj idx="1" val="0.7061"/>
                    </dgm:adjLst>
                  </dgm:shape>
                </dgm:if>
                <dgm:else name="Name26">
                  <dgm:shape xmlns:r="http://schemas.openxmlformats.org/officeDocument/2006/relationships" rot="180" type="chevron" r:blip="">
                    <dgm:adjLst>
                      <dgm:adj idx="1" val="0.7061"/>
                    </dgm:adjLst>
                  </dgm:shape>
                </dgm:else>
              </dgm:choose>
              <dgm:presOf/>
            </dgm:layoutNode>
            <dgm:layoutNode name="chevron6" styleLbl="alignNode1">
              <dgm:alg type="sp"/>
              <dgm:choose name="Name27">
                <dgm:if name="Name28" func="var" arg="dir" op="equ" val="norm">
                  <dgm:shape xmlns:r="http://schemas.openxmlformats.org/officeDocument/2006/relationships" type="chevron" r:blip="">
                    <dgm:adjLst>
                      <dgm:adj idx="1" val="0.7061"/>
                    </dgm:adjLst>
                  </dgm:shape>
                </dgm:if>
                <dgm:else name="Name29">
                  <dgm:shape xmlns:r="http://schemas.openxmlformats.org/officeDocument/2006/relationships" rot="180" type="chevron" r:blip="">
                    <dgm:adjLst>
                      <dgm:adj idx="1" val="0.7061"/>
                    </dgm:adjLst>
                  </dgm:shape>
                </dgm:else>
              </dgm:choose>
              <dgm:presOf/>
            </dgm:layoutNode>
            <dgm:layoutNode name="chevron7" styleLbl="alignNode1">
              <dgm:alg type="sp"/>
              <dgm:choose name="Name30">
                <dgm:if name="Name31" func="var" arg="dir" op="equ" val="norm">
                  <dgm:shape xmlns:r="http://schemas.openxmlformats.org/officeDocument/2006/relationships" type="chevron" r:blip="">
                    <dgm:adjLst>
                      <dgm:adj idx="1" val="0.7061"/>
                    </dgm:adjLst>
                  </dgm:shape>
                </dgm:if>
                <dgm:else name="Name32">
                  <dgm:shape xmlns:r="http://schemas.openxmlformats.org/officeDocument/2006/relationships" rot="180" type="chevron" r:blip="">
                    <dgm:adjLst>
                      <dgm:adj idx="1" val="0.7061"/>
                    </dgm:adjLst>
                  </dgm:shape>
                </dgm:else>
              </dgm:choose>
              <dgm:presOf/>
            </dgm:layoutNode>
            <dgm:layoutNode name="childtext" styleLbl="solidFgAcc1">
              <dgm:varLst>
                <dgm:chMax/>
                <dgm:chPref val="0"/>
                <dgm:bulletEnabled val="1"/>
              </dgm:varLst>
              <dgm:choose name="Name33">
                <dgm:if name="Name34" func="var" arg="dir" op="equ" val="norm">
                  <dgm:alg type="tx">
                    <dgm:param type="parTxLTRAlign" val="l"/>
                    <dgm:param type="txAnchorVertCh" val="t"/>
                  </dgm:alg>
                </dgm:if>
                <dgm:else name="Name35">
                  <dgm:alg type="tx">
                    <dgm:param type="parTxLTRAlign" val="r"/>
                    <dgm:param type="shpTxLTRAlignCh" val="r"/>
                    <dgm:param type="txAnchorVertCh" val="t"/>
                  </dgm:alg>
                </dgm:else>
              </dgm:choose>
              <dgm:shape xmlns:r="http://schemas.openxmlformats.org/officeDocument/2006/relationships" type="rect" r:blip="">
                <dgm:adjLst/>
              </dgm:shape>
              <dgm:presOf axis="des"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if>
        <dgm:else name="Name36">
          <dgm:layoutNode name="parallelogramComposite">
            <dgm:alg type="composite">
              <dgm:param type="ar" val="50"/>
            </dgm:alg>
            <dgm:shape xmlns:r="http://schemas.openxmlformats.org/officeDocument/2006/relationships" r:blip="">
              <dgm:adjLst/>
            </dgm:shape>
            <dgm:constrLst>
              <dgm:constr type="l" for="ch" forName="parallelogram1" refType="w" fact="0"/>
              <dgm:constr type="t" for="ch" forName="parallelogram1" refType="h" fact="0"/>
              <dgm:constr type="w" for="ch" forName="parallelogram1" refType="w" fact="0.12"/>
              <dgm:constr type="h" for="ch" forName="parallelogram1" refType="h"/>
              <dgm:constr type="l" for="ch" forName="parallelogram2" refType="w" fact="0.127"/>
              <dgm:constr type="t" for="ch" forName="parallelogram2" refType="h" fact="0"/>
              <dgm:constr type="w" for="ch" forName="parallelogram2" refType="w" fact="0.12"/>
              <dgm:constr type="h" for="ch" forName="parallelogram2" refType="h"/>
              <dgm:constr type="l" for="ch" forName="parallelogram3" refType="w" fact="0.254"/>
              <dgm:constr type="t" for="ch" forName="parallelogram3" refType="h" fact="0"/>
              <dgm:constr type="w" for="ch" forName="parallelogram3" refType="w" fact="0.12"/>
              <dgm:constr type="h" for="ch" forName="parallelogram3" refType="h"/>
              <dgm:constr type="l" for="ch" forName="parallelogram4" refType="w" fact="0.381"/>
              <dgm:constr type="t" for="ch" forName="parallelogram4" refType="h" fact="0"/>
              <dgm:constr type="w" for="ch" forName="parallelogram4" refType="w" fact="0.12"/>
              <dgm:constr type="h" for="ch" forName="parallelogram4" refType="h"/>
              <dgm:constr type="l" for="ch" forName="parallelogram5" refType="w" fact="0.508"/>
              <dgm:constr type="t" for="ch" forName="parallelogram5" refType="h" fact="0"/>
              <dgm:constr type="w" for="ch" forName="parallelogram5" refType="w" fact="0.12"/>
              <dgm:constr type="h" for="ch" forName="parallelogram5" refType="h"/>
              <dgm:constr type="l" for="ch" forName="parallelogram6" refType="w" fact="0.635"/>
              <dgm:constr type="t" for="ch" forName="parallelogram6" refType="h" fact="0"/>
              <dgm:constr type="w" for="ch" forName="parallelogram6" refType="w" fact="0.12"/>
              <dgm:constr type="h" for="ch" forName="parallelogram6" refType="h"/>
              <dgm:constr type="l" for="ch" forName="parallelogram7" refType="w" fact="0.762"/>
              <dgm:constr type="t" for="ch" forName="parallelogram7" refType="h" fact="0"/>
              <dgm:constr type="w" for="ch" forName="parallelogram7" refType="w" fact="0.12"/>
              <dgm:constr type="h" for="ch" forName="parallelogram7" refType="h"/>
            </dgm:constrLst>
            <dgm:ruleLst/>
            <dgm:layoutNode name="parallelogram1" styleLbl="alignNode1">
              <dgm:alg type="sp"/>
              <dgm:shape xmlns:r="http://schemas.openxmlformats.org/officeDocument/2006/relationships" type="parallelogram" r:blip="">
                <dgm:adjLst>
                  <dgm:adj idx="1" val="1.4084"/>
                </dgm:adjLst>
              </dgm:shape>
              <dgm:presOf/>
            </dgm:layoutNode>
            <dgm:layoutNode name="parallelogram2" styleLbl="alignNode1">
              <dgm:alg type="sp"/>
              <dgm:shape xmlns:r="http://schemas.openxmlformats.org/officeDocument/2006/relationships" type="parallelogram" r:blip="">
                <dgm:adjLst>
                  <dgm:adj idx="1" val="1.4084"/>
                </dgm:adjLst>
              </dgm:shape>
              <dgm:presOf/>
            </dgm:layoutNode>
            <dgm:layoutNode name="parallelogram3" styleLbl="alignNode1">
              <dgm:alg type="sp"/>
              <dgm:shape xmlns:r="http://schemas.openxmlformats.org/officeDocument/2006/relationships" type="parallelogram" r:blip="">
                <dgm:adjLst>
                  <dgm:adj idx="1" val="1.4084"/>
                </dgm:adjLst>
              </dgm:shape>
              <dgm:presOf/>
            </dgm:layoutNode>
            <dgm:layoutNode name="parallelogram4" styleLbl="alignNode1">
              <dgm:alg type="sp"/>
              <dgm:shape xmlns:r="http://schemas.openxmlformats.org/officeDocument/2006/relationships" type="parallelogram" r:blip="">
                <dgm:adjLst>
                  <dgm:adj idx="1" val="1.4084"/>
                </dgm:adjLst>
              </dgm:shape>
              <dgm:presOf/>
            </dgm:layoutNode>
            <dgm:layoutNode name="parallelogram5" styleLbl="alignNode1">
              <dgm:alg type="sp"/>
              <dgm:shape xmlns:r="http://schemas.openxmlformats.org/officeDocument/2006/relationships" type="parallelogram" r:blip="">
                <dgm:adjLst>
                  <dgm:adj idx="1" val="1.4084"/>
                </dgm:adjLst>
              </dgm:shape>
              <dgm:presOf/>
            </dgm:layoutNode>
            <dgm:layoutNode name="parallelogram6" styleLbl="alignNode1">
              <dgm:alg type="sp"/>
              <dgm:shape xmlns:r="http://schemas.openxmlformats.org/officeDocument/2006/relationships" type="parallelogram" r:blip="">
                <dgm:adjLst>
                  <dgm:adj idx="1" val="1.4084"/>
                </dgm:adjLst>
              </dgm:shape>
              <dgm:presOf/>
            </dgm:layoutNode>
            <dgm:layoutNode name="parallelogram7" styleLbl="alignNode1">
              <dgm:alg type="sp"/>
              <dgm:shape xmlns:r="http://schemas.openxmlformats.org/officeDocument/2006/relationships" type="parallelogram" r:blip="">
                <dgm:adjLst>
                  <dgm:adj idx="1" val="1.4084"/>
                </dgm:adjLst>
              </dgm:shape>
              <dgm:presOf/>
            </dgm:layoutNode>
          </dgm:layoutNode>
        </dgm:else>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36A9FD-D508-4AB2-AC39-92A47CB8247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15C9E3D0-DB93-4FD3-B151-3D1FD28325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endParaRPr lang="es-CO"/>
          </a:p>
        </p:txBody>
      </p:sp>
      <p:sp>
        <p:nvSpPr>
          <p:cNvPr id="4" name="Marcador de fecha 3">
            <a:extLst>
              <a:ext uri="{FF2B5EF4-FFF2-40B4-BE49-F238E27FC236}">
                <a16:creationId xmlns:a16="http://schemas.microsoft.com/office/drawing/2014/main" id="{E15D7576-15A5-4B4D-A802-B04980AE4BD6}"/>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5" name="Marcador de pie de página 4">
            <a:extLst>
              <a:ext uri="{FF2B5EF4-FFF2-40B4-BE49-F238E27FC236}">
                <a16:creationId xmlns:a16="http://schemas.microsoft.com/office/drawing/2014/main" id="{80C54F90-9CC2-4C5C-BC21-4089ACDAD126}"/>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B90FC3F3-5129-4C17-BDA7-55451929A5A7}"/>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3102019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658101-A0A7-4FA5-9DC7-9D304A852EE6}"/>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EC5DD89-3DF1-4687-859C-22FD6E3BDD9E}"/>
              </a:ext>
            </a:extLst>
          </p:cNvPr>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9647070C-2EC6-4BC4-8102-6795FE9F4FA5}"/>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5" name="Marcador de pie de página 4">
            <a:extLst>
              <a:ext uri="{FF2B5EF4-FFF2-40B4-BE49-F238E27FC236}">
                <a16:creationId xmlns:a16="http://schemas.microsoft.com/office/drawing/2014/main" id="{C7D262A9-59AB-40A0-AA61-10731C88E6AF}"/>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43FDF46-0802-4239-AEDA-0EE91CC033B0}"/>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1719598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2DBC6B4-987D-461C-9397-23C98DEF3F4C}"/>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FD426361-9BD6-44BE-A15F-8B68893EE26F}"/>
              </a:ext>
            </a:extLst>
          </p:cNvPr>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7A172C50-2AF9-4DEF-9FEB-F7DE288049C8}"/>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5" name="Marcador de pie de página 4">
            <a:extLst>
              <a:ext uri="{FF2B5EF4-FFF2-40B4-BE49-F238E27FC236}">
                <a16:creationId xmlns:a16="http://schemas.microsoft.com/office/drawing/2014/main" id="{2751DE86-309B-4F77-B405-AD42980B8348}"/>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FFE8E9A-A364-4D54-9D9B-F522B67F6E87}"/>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519001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07211D-EA5E-4468-A00F-21D10A80DB5D}"/>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285A3E53-4C74-4901-96E2-081D1168488D}"/>
              </a:ext>
            </a:extLst>
          </p:cNvPr>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0CA26EF3-A5A2-4E9B-A1B3-F5BBDBC74E44}"/>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5" name="Marcador de pie de página 4">
            <a:extLst>
              <a:ext uri="{FF2B5EF4-FFF2-40B4-BE49-F238E27FC236}">
                <a16:creationId xmlns:a16="http://schemas.microsoft.com/office/drawing/2014/main" id="{F722F3D5-5906-437C-8C10-2E70142CA942}"/>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89EB9AC9-6E16-48FB-80E2-19A7CEABC268}"/>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2719547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1854AF-8597-4DA3-96D5-2C71965EF009}"/>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A841432-F86B-424C-AAAF-30718D3263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a:extLst>
              <a:ext uri="{FF2B5EF4-FFF2-40B4-BE49-F238E27FC236}">
                <a16:creationId xmlns:a16="http://schemas.microsoft.com/office/drawing/2014/main" id="{667D0200-45A9-4A06-A17D-B31B86C8E044}"/>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5" name="Marcador de pie de página 4">
            <a:extLst>
              <a:ext uri="{FF2B5EF4-FFF2-40B4-BE49-F238E27FC236}">
                <a16:creationId xmlns:a16="http://schemas.microsoft.com/office/drawing/2014/main" id="{7128365F-FF32-47E5-8E14-805548B9B808}"/>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375C066-9F13-477E-B032-C687434F9DA5}"/>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3602564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71B8694-3497-49AD-8B62-B705872092A6}"/>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CF7E93C5-8066-4653-AC59-4FC2A997F37F}"/>
              </a:ext>
            </a:extLst>
          </p:cNvPr>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06BF58F7-BB7E-4A7A-A927-CB82383DBE24}"/>
              </a:ext>
            </a:extLst>
          </p:cNvPr>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A255E61A-BF57-4B1E-8998-2AA59CB3E566}"/>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6" name="Marcador de pie de página 5">
            <a:extLst>
              <a:ext uri="{FF2B5EF4-FFF2-40B4-BE49-F238E27FC236}">
                <a16:creationId xmlns:a16="http://schemas.microsoft.com/office/drawing/2014/main" id="{ADBA070E-4306-4BB7-85BE-14B11009EF3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497E1F4F-B35F-455D-9B60-0BB81F8A45E4}"/>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3560356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ACCC9C-A2F7-4FD2-9C9C-B76C6222609D}"/>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E3365DAC-D5B2-4A6E-AEF7-407FD428DA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a:extLst>
              <a:ext uri="{FF2B5EF4-FFF2-40B4-BE49-F238E27FC236}">
                <a16:creationId xmlns:a16="http://schemas.microsoft.com/office/drawing/2014/main" id="{E698AF45-ED59-4AF8-871A-C662F8CA3427}"/>
              </a:ext>
            </a:extLst>
          </p:cNvPr>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0E7CF59F-1378-4F79-8A39-4F0A842C50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a:extLst>
              <a:ext uri="{FF2B5EF4-FFF2-40B4-BE49-F238E27FC236}">
                <a16:creationId xmlns:a16="http://schemas.microsoft.com/office/drawing/2014/main" id="{76DDDA68-ED3B-4663-BB4D-A91EE43CD385}"/>
              </a:ext>
            </a:extLst>
          </p:cNvPr>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A8AFEFF1-5114-46F1-87B2-A98B0E02AB0D}"/>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8" name="Marcador de pie de página 7">
            <a:extLst>
              <a:ext uri="{FF2B5EF4-FFF2-40B4-BE49-F238E27FC236}">
                <a16:creationId xmlns:a16="http://schemas.microsoft.com/office/drawing/2014/main" id="{5A28ABAA-B022-48C0-8777-3D120F72F224}"/>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1AFDBD4F-6F8D-4BE9-B04A-BE1B19EDB6B2}"/>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906116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9375CB-1648-4931-ADAE-B278FFABEB6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1B9B0BC0-4F18-4544-8B7D-96DC6C9AC908}"/>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4" name="Marcador de pie de página 3">
            <a:extLst>
              <a:ext uri="{FF2B5EF4-FFF2-40B4-BE49-F238E27FC236}">
                <a16:creationId xmlns:a16="http://schemas.microsoft.com/office/drawing/2014/main" id="{37A96649-F6BB-48B9-B7DC-64652D84BFAE}"/>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105119C5-D892-423A-94CB-676DA17A2F47}"/>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23440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AE13350-F80B-4CAC-901A-EE0829D7856E}"/>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3" name="Marcador de pie de página 2">
            <a:extLst>
              <a:ext uri="{FF2B5EF4-FFF2-40B4-BE49-F238E27FC236}">
                <a16:creationId xmlns:a16="http://schemas.microsoft.com/office/drawing/2014/main" id="{82745A11-D6FA-4691-BAA0-CFB84DC01108}"/>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AE052248-D37D-4FD4-85AB-CADF14AEC1C8}"/>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2927834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622CBD-DE67-41BA-A058-13365BA8E77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6852FFE-C517-4A19-B905-5610A59FC1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FD825013-EA38-438C-A9E9-CF710895BF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a:extLst>
              <a:ext uri="{FF2B5EF4-FFF2-40B4-BE49-F238E27FC236}">
                <a16:creationId xmlns:a16="http://schemas.microsoft.com/office/drawing/2014/main" id="{480C5C93-B991-4F05-B24C-E7E7C63952B0}"/>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6" name="Marcador de pie de página 5">
            <a:extLst>
              <a:ext uri="{FF2B5EF4-FFF2-40B4-BE49-F238E27FC236}">
                <a16:creationId xmlns:a16="http://schemas.microsoft.com/office/drawing/2014/main" id="{2A754920-F68B-4910-89C5-FB65F7C8EF6C}"/>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04951716-B021-4CA5-8A63-36ABC234A9F0}"/>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2248326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1E3C4D-C030-4B5C-B11D-9BE856DA956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5F8F1710-DC4E-41F9-A642-8BEEBFE334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1F0F9207-5755-493B-B655-A95D80C96B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a:extLst>
              <a:ext uri="{FF2B5EF4-FFF2-40B4-BE49-F238E27FC236}">
                <a16:creationId xmlns:a16="http://schemas.microsoft.com/office/drawing/2014/main" id="{C54A6811-8DD8-4E30-AC0B-A214C19A33FF}"/>
              </a:ext>
            </a:extLst>
          </p:cNvPr>
          <p:cNvSpPr>
            <a:spLocks noGrp="1"/>
          </p:cNvSpPr>
          <p:nvPr>
            <p:ph type="dt" sz="half" idx="10"/>
          </p:nvPr>
        </p:nvSpPr>
        <p:spPr/>
        <p:txBody>
          <a:bodyPr/>
          <a:lstStyle/>
          <a:p>
            <a:fld id="{C67927E6-0955-4DB8-8FFC-27E2ADBAA5DA}" type="datetimeFigureOut">
              <a:rPr lang="es-CO" smtClean="0"/>
              <a:t>05/02/2019</a:t>
            </a:fld>
            <a:endParaRPr lang="es-CO"/>
          </a:p>
        </p:txBody>
      </p:sp>
      <p:sp>
        <p:nvSpPr>
          <p:cNvPr id="6" name="Marcador de pie de página 5">
            <a:extLst>
              <a:ext uri="{FF2B5EF4-FFF2-40B4-BE49-F238E27FC236}">
                <a16:creationId xmlns:a16="http://schemas.microsoft.com/office/drawing/2014/main" id="{72B5D8ED-73F0-4061-A421-2EE67136E0D5}"/>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9F14726F-42E1-47D3-86BB-4F2109C9E5BC}"/>
              </a:ext>
            </a:extLst>
          </p:cNvPr>
          <p:cNvSpPr>
            <a:spLocks noGrp="1"/>
          </p:cNvSpPr>
          <p:nvPr>
            <p:ph type="sldNum" sz="quarter" idx="12"/>
          </p:nvPr>
        </p:nvSpPr>
        <p:spPr/>
        <p:txBody>
          <a:bodyPr/>
          <a:lstStyle/>
          <a:p>
            <a:fld id="{F2FEF1BB-34F9-483E-9153-41DD732207F7}" type="slidenum">
              <a:rPr lang="es-CO" smtClean="0"/>
              <a:t>‹Nº›</a:t>
            </a:fld>
            <a:endParaRPr lang="es-CO"/>
          </a:p>
        </p:txBody>
      </p:sp>
    </p:spTree>
    <p:extLst>
      <p:ext uri="{BB962C8B-B14F-4D97-AF65-F5344CB8AC3E}">
        <p14:creationId xmlns:p14="http://schemas.microsoft.com/office/powerpoint/2010/main" val="1593792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792E118-5CC3-42C6-8C8C-F9A1DA4CB0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07C0B91-3A17-4C0D-8E95-554A1C04A8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75877BE6-A1CF-45B0-8B65-9B9183AA9B3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7927E6-0955-4DB8-8FFC-27E2ADBAA5DA}" type="datetimeFigureOut">
              <a:rPr lang="es-CO" smtClean="0"/>
              <a:t>05/02/2019</a:t>
            </a:fld>
            <a:endParaRPr lang="es-CO"/>
          </a:p>
        </p:txBody>
      </p:sp>
      <p:sp>
        <p:nvSpPr>
          <p:cNvPr id="5" name="Marcador de pie de página 4">
            <a:extLst>
              <a:ext uri="{FF2B5EF4-FFF2-40B4-BE49-F238E27FC236}">
                <a16:creationId xmlns:a16="http://schemas.microsoft.com/office/drawing/2014/main" id="{675FD42E-5486-4471-ADB9-14807D15A0D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17ADC68A-64A9-40CB-A278-D39F1A2857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FEF1BB-34F9-483E-9153-41DD732207F7}" type="slidenum">
              <a:rPr lang="es-CO" smtClean="0"/>
              <a:t>‹Nº›</a:t>
            </a:fld>
            <a:endParaRPr lang="es-CO"/>
          </a:p>
        </p:txBody>
      </p:sp>
    </p:spTree>
    <p:extLst>
      <p:ext uri="{BB962C8B-B14F-4D97-AF65-F5344CB8AC3E}">
        <p14:creationId xmlns:p14="http://schemas.microsoft.com/office/powerpoint/2010/main" val="2643105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19.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5" name="CuadroTexto 4">
            <a:extLst>
              <a:ext uri="{FF2B5EF4-FFF2-40B4-BE49-F238E27FC236}">
                <a16:creationId xmlns:a16="http://schemas.microsoft.com/office/drawing/2014/main" id="{42509DB6-7FB2-4778-9D16-A89CCC936D64}"/>
              </a:ext>
            </a:extLst>
          </p:cNvPr>
          <p:cNvSpPr txBox="1"/>
          <p:nvPr/>
        </p:nvSpPr>
        <p:spPr>
          <a:xfrm>
            <a:off x="2213440" y="2055945"/>
            <a:ext cx="7704856" cy="19389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49262" rtl="0" fontAlgn="auto" latinLnBrk="0" hangingPunct="0">
              <a:lnSpc>
                <a:spcPct val="100000"/>
              </a:lnSpc>
              <a:spcBef>
                <a:spcPts val="0"/>
              </a:spcBef>
              <a:spcAft>
                <a:spcPts val="0"/>
              </a:spcAft>
              <a:buClrTx/>
              <a:buSzTx/>
              <a:buFontTx/>
              <a:buNone/>
              <a:tabLst/>
            </a:pPr>
            <a:r>
              <a:rPr lang="es-CO" sz="3000" b="1" dirty="0">
                <a:solidFill>
                  <a:srgbClr val="002060"/>
                </a:solidFill>
                <a:latin typeface="Arial" panose="020B0604020202020204" pitchFamily="34" charset="0"/>
                <a:cs typeface="Arial" panose="020B0604020202020204" pitchFamily="34" charset="0"/>
              </a:rPr>
              <a:t>COMITÉ INSTITUCIONAL DE COORDINACIÓN DE CONTROL INTERNO CICCI – IDRD</a:t>
            </a:r>
          </a:p>
          <a:p>
            <a:pPr marL="0" marR="0" indent="0" algn="ctr" defTabSz="449262" rtl="0" fontAlgn="auto" latinLnBrk="0" hangingPunct="0">
              <a:lnSpc>
                <a:spcPct val="100000"/>
              </a:lnSpc>
              <a:spcBef>
                <a:spcPts val="0"/>
              </a:spcBef>
              <a:spcAft>
                <a:spcPts val="0"/>
              </a:spcAft>
              <a:buClrTx/>
              <a:buSzTx/>
              <a:buFontTx/>
              <a:buNone/>
              <a:tabLst/>
            </a:pPr>
            <a:r>
              <a:rPr lang="es-CO" sz="3000" b="1" dirty="0">
                <a:solidFill>
                  <a:srgbClr val="002060"/>
                </a:solidFill>
                <a:latin typeface="Arial" panose="020B0604020202020204" pitchFamily="34" charset="0"/>
                <a:cs typeface="Arial" panose="020B0604020202020204" pitchFamily="34" charset="0"/>
              </a:rPr>
              <a:t>Enero 30 de 2019</a:t>
            </a:r>
          </a:p>
        </p:txBody>
      </p:sp>
    </p:spTree>
    <p:extLst>
      <p:ext uri="{BB962C8B-B14F-4D97-AF65-F5344CB8AC3E}">
        <p14:creationId xmlns:p14="http://schemas.microsoft.com/office/powerpoint/2010/main" val="1093320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21" name="Grupo 20">
            <a:extLst>
              <a:ext uri="{FF2B5EF4-FFF2-40B4-BE49-F238E27FC236}">
                <a16:creationId xmlns:a16="http://schemas.microsoft.com/office/drawing/2014/main" id="{32A83923-7E07-4094-BC39-3545C93CCE8F}"/>
              </a:ext>
            </a:extLst>
          </p:cNvPr>
          <p:cNvGrpSpPr/>
          <p:nvPr/>
        </p:nvGrpSpPr>
        <p:grpSpPr>
          <a:xfrm>
            <a:off x="8845181" y="4276881"/>
            <a:ext cx="3311511" cy="2255834"/>
            <a:chOff x="4024288" y="2641273"/>
            <a:chExt cx="3311511" cy="2255834"/>
          </a:xfrm>
        </p:grpSpPr>
        <p:grpSp>
          <p:nvGrpSpPr>
            <p:cNvPr id="5" name="Grupo 4">
              <a:extLst>
                <a:ext uri="{FF2B5EF4-FFF2-40B4-BE49-F238E27FC236}">
                  <a16:creationId xmlns:a16="http://schemas.microsoft.com/office/drawing/2014/main" id="{478FB2A6-B199-4CAB-9EB7-A7FE11CAD522}"/>
                </a:ext>
              </a:extLst>
            </p:cNvPr>
            <p:cNvGrpSpPr/>
            <p:nvPr/>
          </p:nvGrpSpPr>
          <p:grpSpPr>
            <a:xfrm>
              <a:off x="4028235" y="2641273"/>
              <a:ext cx="3307564" cy="2255834"/>
              <a:chOff x="3545156" y="3424206"/>
              <a:chExt cx="3307564" cy="2255834"/>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11" name="Pentágono 10">
                <a:extLst>
                  <a:ext uri="{FF2B5EF4-FFF2-40B4-BE49-F238E27FC236}">
                    <a16:creationId xmlns:a16="http://schemas.microsoft.com/office/drawing/2014/main" id="{01E0EF55-B4F5-40C7-83E0-342D673DDB8F}"/>
                  </a:ext>
                </a:extLst>
              </p:cNvPr>
              <p:cNvSpPr/>
              <p:nvPr/>
            </p:nvSpPr>
            <p:spPr>
              <a:xfrm rot="2141791">
                <a:off x="3545156" y="4015142"/>
                <a:ext cx="1794294" cy="1664898"/>
              </a:xfrm>
              <a:prstGeom prst="pent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endParaRPr>
              </a:p>
            </p:txBody>
          </p:sp>
        </p:grpSp>
        <p:sp>
          <p:nvSpPr>
            <p:cNvPr id="17" name="CuadroTexto 16">
              <a:extLst>
                <a:ext uri="{FF2B5EF4-FFF2-40B4-BE49-F238E27FC236}">
                  <a16:creationId xmlns:a16="http://schemas.microsoft.com/office/drawing/2014/main" id="{D30F5126-0D9D-4CD5-AA4B-F8045E932CD1}"/>
                </a:ext>
              </a:extLst>
            </p:cNvPr>
            <p:cNvSpPr txBox="1"/>
            <p:nvPr/>
          </p:nvSpPr>
          <p:spPr>
            <a:xfrm>
              <a:off x="4024288" y="3971409"/>
              <a:ext cx="1759789" cy="553998"/>
            </a:xfrm>
            <a:prstGeom prst="rect">
              <a:avLst/>
            </a:prstGeom>
            <a:noFill/>
          </p:spPr>
          <p:txBody>
            <a:bodyPr wrap="square" rtlCol="0">
              <a:spAutoFit/>
            </a:bodyPr>
            <a:lstStyle/>
            <a:p>
              <a:pPr algn="ctr"/>
              <a:r>
                <a:rPr lang="es-CO" sz="1500" b="1" dirty="0">
                  <a:solidFill>
                    <a:schemeClr val="bg1"/>
                  </a:solidFill>
                  <a:latin typeface="Arial" panose="020B0604020202020204" pitchFamily="34" charset="0"/>
                  <a:cs typeface="Arial" panose="020B0604020202020204" pitchFamily="34" charset="0"/>
                </a:rPr>
                <a:t>ACTIVIDADES DE MONITOREO</a:t>
              </a:r>
            </a:p>
          </p:txBody>
        </p:sp>
      </p:grpSp>
      <p:sp>
        <p:nvSpPr>
          <p:cNvPr id="29" name="CuadroTexto 28">
            <a:extLst>
              <a:ext uri="{FF2B5EF4-FFF2-40B4-BE49-F238E27FC236}">
                <a16:creationId xmlns:a16="http://schemas.microsoft.com/office/drawing/2014/main" id="{3CD2944F-12F4-4B55-A283-C9C0ABF0709F}"/>
              </a:ext>
            </a:extLst>
          </p:cNvPr>
          <p:cNvSpPr txBox="1"/>
          <p:nvPr/>
        </p:nvSpPr>
        <p:spPr>
          <a:xfrm>
            <a:off x="705820" y="565119"/>
            <a:ext cx="6371105" cy="369332"/>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RESULTADOS AUDITORIAS EXTERNAS 2018</a:t>
            </a:r>
          </a:p>
        </p:txBody>
      </p:sp>
      <p:sp>
        <p:nvSpPr>
          <p:cNvPr id="16" name="CuadroTexto 15">
            <a:extLst>
              <a:ext uri="{FF2B5EF4-FFF2-40B4-BE49-F238E27FC236}">
                <a16:creationId xmlns:a16="http://schemas.microsoft.com/office/drawing/2014/main" id="{22974390-7B95-41B7-A716-6B8E03C41081}"/>
              </a:ext>
            </a:extLst>
          </p:cNvPr>
          <p:cNvSpPr txBox="1"/>
          <p:nvPr/>
        </p:nvSpPr>
        <p:spPr>
          <a:xfrm>
            <a:off x="879191" y="1366570"/>
            <a:ext cx="5766190" cy="4501232"/>
          </a:xfrm>
          <a:prstGeom prst="rect">
            <a:avLst/>
          </a:prstGeom>
          <a:noFill/>
        </p:spPr>
        <p:txBody>
          <a:bodyPr wrap="square" rtlCol="0">
            <a:spAutoFit/>
          </a:bodyPr>
          <a:lstStyle/>
          <a:p>
            <a:pPr algn="just">
              <a:tabLst>
                <a:tab pos="2155825" algn="l"/>
              </a:tabLst>
            </a:pPr>
            <a:r>
              <a:rPr lang="es-CO" sz="1400" b="1" dirty="0">
                <a:solidFill>
                  <a:srgbClr val="FF3300"/>
                </a:solidFill>
                <a:latin typeface="Arial" panose="020B0604020202020204" pitchFamily="34" charset="0"/>
                <a:cs typeface="Arial" panose="020B0604020202020204" pitchFamily="34" charset="0"/>
              </a:rPr>
              <a:t>CONTRALORIA DE BOGOTÁ </a:t>
            </a:r>
            <a:r>
              <a:rPr lang="es-CO" sz="1400" dirty="0">
                <a:solidFill>
                  <a:srgbClr val="FF3300"/>
                </a:solidFill>
                <a:latin typeface="Arial" panose="020B0604020202020204" pitchFamily="34" charset="0"/>
                <a:cs typeface="Arial" panose="020B0604020202020204" pitchFamily="34" charset="0"/>
              </a:rPr>
              <a:t>(68 Regularidad  – 8 Desempeño)</a:t>
            </a:r>
          </a:p>
          <a:p>
            <a:pPr marL="285750" indent="-285750" algn="just">
              <a:spcBef>
                <a:spcPts val="300"/>
              </a:spcBef>
              <a:spcAft>
                <a:spcPts val="300"/>
              </a:spcAft>
              <a:buFont typeface="Wingdings" panose="05000000000000000000" pitchFamily="2" charset="2"/>
              <a:buChar char="Ø"/>
              <a:tabLst>
                <a:tab pos="2155825" algn="l"/>
              </a:tabLst>
            </a:pPr>
            <a:endParaRPr lang="es-CO" sz="500" dirty="0">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Publicidad en SECOP</a:t>
            </a:r>
            <a:endParaRPr lang="es-CO" sz="1400" dirty="0">
              <a:solidFill>
                <a:srgbClr val="FF3300"/>
              </a:solidFill>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Actualización de expedientes contractuales con la documentación soporte</a:t>
            </a:r>
            <a:endParaRPr lang="es-CO" sz="1400" dirty="0">
              <a:solidFill>
                <a:srgbClr val="FF3300"/>
              </a:solidFill>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Calidad de algunos materiales y de algunas obras ejecutadas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Estructuración de algunos procesos contractuales (estudios previos, costos, adendas, equidad entre participantes)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Cumplimiento de obligaciones del interventor y el supervisor en algunos contratos</a:t>
            </a:r>
            <a:endParaRPr lang="es-CO" sz="1400" dirty="0">
              <a:solidFill>
                <a:srgbClr val="FF3300"/>
              </a:solidFill>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Planeación de los procesos contractuales</a:t>
            </a:r>
            <a:endParaRPr lang="es-CO" sz="1400" dirty="0">
              <a:solidFill>
                <a:srgbClr val="FF3300"/>
              </a:solidFill>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Bajo nivel de autorizaciones de giro / alto nivel de reservas presupuestales / Gestión de pasivos exigibles</a:t>
            </a:r>
            <a:endParaRPr lang="es-CO" sz="1400" dirty="0">
              <a:solidFill>
                <a:srgbClr val="FF3300"/>
              </a:solidFill>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Cumplimiento de metas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Razonabilidad de cifras de los estados financieros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Cuantía de los recursos invertidos en CDT</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Oportunidad en pago de aportes a seguridad social</a:t>
            </a:r>
          </a:p>
        </p:txBody>
      </p:sp>
      <p:grpSp>
        <p:nvGrpSpPr>
          <p:cNvPr id="9" name="Grupo 8">
            <a:extLst>
              <a:ext uri="{FF2B5EF4-FFF2-40B4-BE49-F238E27FC236}">
                <a16:creationId xmlns:a16="http://schemas.microsoft.com/office/drawing/2014/main" id="{18E73C56-19A9-4953-9806-A1BBC79FEFF6}"/>
              </a:ext>
            </a:extLst>
          </p:cNvPr>
          <p:cNvGrpSpPr/>
          <p:nvPr/>
        </p:nvGrpSpPr>
        <p:grpSpPr>
          <a:xfrm>
            <a:off x="7744804" y="541185"/>
            <a:ext cx="2200753" cy="605693"/>
            <a:chOff x="7420665" y="1194486"/>
            <a:chExt cx="2200753" cy="605693"/>
          </a:xfrm>
        </p:grpSpPr>
        <p:pic>
          <p:nvPicPr>
            <p:cNvPr id="2" name="Imagen 1">
              <a:extLst>
                <a:ext uri="{FF2B5EF4-FFF2-40B4-BE49-F238E27FC236}">
                  <a16:creationId xmlns:a16="http://schemas.microsoft.com/office/drawing/2014/main" id="{A5FAB96F-8484-483A-9311-C0325FF92B9D}"/>
                </a:ext>
              </a:extLst>
            </p:cNvPr>
            <p:cNvPicPr>
              <a:picLocks noChangeAspect="1"/>
            </p:cNvPicPr>
            <p:nvPr/>
          </p:nvPicPr>
          <p:blipFill>
            <a:blip r:embed="rId3"/>
            <a:stretch>
              <a:fillRect/>
            </a:stretch>
          </p:blipFill>
          <p:spPr>
            <a:xfrm>
              <a:off x="7420665" y="1194486"/>
              <a:ext cx="605693" cy="605693"/>
            </a:xfrm>
            <a:prstGeom prst="rect">
              <a:avLst/>
            </a:prstGeom>
          </p:spPr>
        </p:pic>
        <p:sp>
          <p:nvSpPr>
            <p:cNvPr id="22" name="CuadroTexto 21">
              <a:extLst>
                <a:ext uri="{FF2B5EF4-FFF2-40B4-BE49-F238E27FC236}">
                  <a16:creationId xmlns:a16="http://schemas.microsoft.com/office/drawing/2014/main" id="{83840F33-EAAA-4932-AEFC-C9D369998B8C}"/>
                </a:ext>
              </a:extLst>
            </p:cNvPr>
            <p:cNvSpPr txBox="1"/>
            <p:nvPr/>
          </p:nvSpPr>
          <p:spPr>
            <a:xfrm>
              <a:off x="7910871" y="1351348"/>
              <a:ext cx="1710547" cy="369332"/>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79 Hallazgos</a:t>
              </a:r>
            </a:p>
          </p:txBody>
        </p:sp>
      </p:grpSp>
      <p:sp>
        <p:nvSpPr>
          <p:cNvPr id="23" name="CuadroTexto 22">
            <a:extLst>
              <a:ext uri="{FF2B5EF4-FFF2-40B4-BE49-F238E27FC236}">
                <a16:creationId xmlns:a16="http://schemas.microsoft.com/office/drawing/2014/main" id="{690ED631-3042-46F3-9366-93F9B1D0FF77}"/>
              </a:ext>
            </a:extLst>
          </p:cNvPr>
          <p:cNvSpPr txBox="1"/>
          <p:nvPr/>
        </p:nvSpPr>
        <p:spPr>
          <a:xfrm>
            <a:off x="7220310" y="1383746"/>
            <a:ext cx="4569124" cy="1731243"/>
          </a:xfrm>
          <a:prstGeom prst="rect">
            <a:avLst/>
          </a:prstGeom>
          <a:noFill/>
        </p:spPr>
        <p:txBody>
          <a:bodyPr wrap="square" rtlCol="0">
            <a:spAutoFit/>
          </a:bodyPr>
          <a:lstStyle/>
          <a:p>
            <a:pPr algn="just">
              <a:tabLst>
                <a:tab pos="2155825" algn="l"/>
              </a:tabLst>
            </a:pPr>
            <a:r>
              <a:rPr lang="es-CO" sz="1400" b="1" dirty="0">
                <a:solidFill>
                  <a:srgbClr val="FF3300"/>
                </a:solidFill>
                <a:latin typeface="Arial" panose="020B0604020202020204" pitchFamily="34" charset="0"/>
                <a:cs typeface="Arial" panose="020B0604020202020204" pitchFamily="34" charset="0"/>
              </a:rPr>
              <a:t>VEEDURIA DISTRITAL </a:t>
            </a:r>
            <a:r>
              <a:rPr lang="es-CO" sz="1400" dirty="0">
                <a:solidFill>
                  <a:srgbClr val="FF3300"/>
                </a:solidFill>
                <a:latin typeface="Arial" panose="020B0604020202020204" pitchFamily="34" charset="0"/>
                <a:cs typeface="Arial" panose="020B0604020202020204" pitchFamily="34" charset="0"/>
              </a:rPr>
              <a:t>(3 Informe Especial)</a:t>
            </a:r>
          </a:p>
          <a:p>
            <a:pPr marL="285750" indent="-285750" algn="just">
              <a:spcBef>
                <a:spcPts val="300"/>
              </a:spcBef>
              <a:spcAft>
                <a:spcPts val="300"/>
              </a:spcAft>
              <a:buFont typeface="Wingdings" panose="05000000000000000000" pitchFamily="2" charset="2"/>
              <a:buChar char="Ø"/>
              <a:tabLst>
                <a:tab pos="2155825" algn="l"/>
              </a:tabLst>
            </a:pPr>
            <a:endParaRPr lang="es-CO" sz="500" dirty="0">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Publicidad en SECOP</a:t>
            </a:r>
            <a:endParaRPr lang="es-CO" sz="1400" dirty="0">
              <a:solidFill>
                <a:srgbClr val="FF3300"/>
              </a:solidFill>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Estructuración de algunos procesos contractuales de obra (con diseños y planos definitivos)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Coordinación interinstitucional a partir de la planeación del algunos procesos contractuales</a:t>
            </a:r>
            <a:endParaRPr lang="es-CO" sz="1400" dirty="0">
              <a:solidFill>
                <a:srgbClr val="FF3300"/>
              </a:solidFill>
              <a:latin typeface="Arial" panose="020B0604020202020204" pitchFamily="34" charset="0"/>
              <a:cs typeface="Arial" panose="020B0604020202020204" pitchFamily="34" charset="0"/>
            </a:endParaRPr>
          </a:p>
        </p:txBody>
      </p:sp>
      <p:sp>
        <p:nvSpPr>
          <p:cNvPr id="24" name="CuadroTexto 23">
            <a:extLst>
              <a:ext uri="{FF2B5EF4-FFF2-40B4-BE49-F238E27FC236}">
                <a16:creationId xmlns:a16="http://schemas.microsoft.com/office/drawing/2014/main" id="{AD2F34D2-32C8-4C09-90C9-5F70B76DD658}"/>
              </a:ext>
            </a:extLst>
          </p:cNvPr>
          <p:cNvSpPr txBox="1"/>
          <p:nvPr/>
        </p:nvSpPr>
        <p:spPr>
          <a:xfrm rot="16200000">
            <a:off x="-1769084" y="3354020"/>
            <a:ext cx="4585303" cy="369332"/>
          </a:xfrm>
          <a:prstGeom prst="rect">
            <a:avLst/>
          </a:prstGeom>
          <a:noFill/>
        </p:spPr>
        <p:txBody>
          <a:bodyPr wrap="square" rtlCol="0">
            <a:spAutoFit/>
          </a:bodyPr>
          <a:lstStyle/>
          <a:p>
            <a:pPr algn="ctr">
              <a:tabLst>
                <a:tab pos="2155825" algn="l"/>
              </a:tabLst>
            </a:pPr>
            <a:r>
              <a:rPr lang="es-CO" b="1" dirty="0">
                <a:solidFill>
                  <a:srgbClr val="FF3300"/>
                </a:solidFill>
                <a:latin typeface="Arial" panose="020B0604020202020204" pitchFamily="34" charset="0"/>
                <a:cs typeface="Arial" panose="020B0604020202020204" pitchFamily="34" charset="0"/>
              </a:rPr>
              <a:t>TEMATICA</a:t>
            </a:r>
          </a:p>
        </p:txBody>
      </p:sp>
    </p:spTree>
    <p:extLst>
      <p:ext uri="{BB962C8B-B14F-4D97-AF65-F5344CB8AC3E}">
        <p14:creationId xmlns:p14="http://schemas.microsoft.com/office/powerpoint/2010/main" val="28771070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7" y="6247631"/>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21" name="Grupo 20">
            <a:extLst>
              <a:ext uri="{FF2B5EF4-FFF2-40B4-BE49-F238E27FC236}">
                <a16:creationId xmlns:a16="http://schemas.microsoft.com/office/drawing/2014/main" id="{32A83923-7E07-4094-BC39-3545C93CCE8F}"/>
              </a:ext>
            </a:extLst>
          </p:cNvPr>
          <p:cNvGrpSpPr/>
          <p:nvPr/>
        </p:nvGrpSpPr>
        <p:grpSpPr>
          <a:xfrm>
            <a:off x="8845181" y="4276881"/>
            <a:ext cx="3311511" cy="2255834"/>
            <a:chOff x="4024288" y="2641273"/>
            <a:chExt cx="3311511" cy="2255834"/>
          </a:xfrm>
        </p:grpSpPr>
        <p:grpSp>
          <p:nvGrpSpPr>
            <p:cNvPr id="5" name="Grupo 4">
              <a:extLst>
                <a:ext uri="{FF2B5EF4-FFF2-40B4-BE49-F238E27FC236}">
                  <a16:creationId xmlns:a16="http://schemas.microsoft.com/office/drawing/2014/main" id="{478FB2A6-B199-4CAB-9EB7-A7FE11CAD522}"/>
                </a:ext>
              </a:extLst>
            </p:cNvPr>
            <p:cNvGrpSpPr/>
            <p:nvPr/>
          </p:nvGrpSpPr>
          <p:grpSpPr>
            <a:xfrm>
              <a:off x="4028235" y="2641273"/>
              <a:ext cx="3307564" cy="2255834"/>
              <a:chOff x="3545156" y="3424206"/>
              <a:chExt cx="3307564" cy="2255834"/>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11" name="Pentágono 10">
                <a:extLst>
                  <a:ext uri="{FF2B5EF4-FFF2-40B4-BE49-F238E27FC236}">
                    <a16:creationId xmlns:a16="http://schemas.microsoft.com/office/drawing/2014/main" id="{01E0EF55-B4F5-40C7-83E0-342D673DDB8F}"/>
                  </a:ext>
                </a:extLst>
              </p:cNvPr>
              <p:cNvSpPr/>
              <p:nvPr/>
            </p:nvSpPr>
            <p:spPr>
              <a:xfrm rot="2141791">
                <a:off x="3545156" y="4015142"/>
                <a:ext cx="1794294" cy="1664898"/>
              </a:xfrm>
              <a:prstGeom prst="pent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endParaRPr>
              </a:p>
            </p:txBody>
          </p:sp>
        </p:grpSp>
        <p:sp>
          <p:nvSpPr>
            <p:cNvPr id="17" name="CuadroTexto 16">
              <a:extLst>
                <a:ext uri="{FF2B5EF4-FFF2-40B4-BE49-F238E27FC236}">
                  <a16:creationId xmlns:a16="http://schemas.microsoft.com/office/drawing/2014/main" id="{D30F5126-0D9D-4CD5-AA4B-F8045E932CD1}"/>
                </a:ext>
              </a:extLst>
            </p:cNvPr>
            <p:cNvSpPr txBox="1"/>
            <p:nvPr/>
          </p:nvSpPr>
          <p:spPr>
            <a:xfrm>
              <a:off x="4024288" y="3971409"/>
              <a:ext cx="1759789" cy="553998"/>
            </a:xfrm>
            <a:prstGeom prst="rect">
              <a:avLst/>
            </a:prstGeom>
            <a:noFill/>
          </p:spPr>
          <p:txBody>
            <a:bodyPr wrap="square" rtlCol="0">
              <a:spAutoFit/>
            </a:bodyPr>
            <a:lstStyle/>
            <a:p>
              <a:pPr algn="ctr"/>
              <a:r>
                <a:rPr lang="es-CO" sz="1500" b="1" dirty="0">
                  <a:solidFill>
                    <a:schemeClr val="bg1"/>
                  </a:solidFill>
                  <a:latin typeface="Arial" panose="020B0604020202020204" pitchFamily="34" charset="0"/>
                  <a:cs typeface="Arial" panose="020B0604020202020204" pitchFamily="34" charset="0"/>
                </a:rPr>
                <a:t>ACTIVIDADES DE MONITOREO</a:t>
              </a:r>
            </a:p>
          </p:txBody>
        </p:sp>
      </p:grpSp>
      <p:sp>
        <p:nvSpPr>
          <p:cNvPr id="29" name="CuadroTexto 28">
            <a:extLst>
              <a:ext uri="{FF2B5EF4-FFF2-40B4-BE49-F238E27FC236}">
                <a16:creationId xmlns:a16="http://schemas.microsoft.com/office/drawing/2014/main" id="{3CD2944F-12F4-4B55-A283-C9C0ABF0709F}"/>
              </a:ext>
            </a:extLst>
          </p:cNvPr>
          <p:cNvSpPr txBox="1"/>
          <p:nvPr/>
        </p:nvSpPr>
        <p:spPr>
          <a:xfrm>
            <a:off x="705820" y="720392"/>
            <a:ext cx="6371105" cy="369332"/>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PLAN DE MEJORAMIENTO INTERNO 2018</a:t>
            </a:r>
          </a:p>
        </p:txBody>
      </p:sp>
      <p:grpSp>
        <p:nvGrpSpPr>
          <p:cNvPr id="8" name="Grupo 7">
            <a:extLst>
              <a:ext uri="{FF2B5EF4-FFF2-40B4-BE49-F238E27FC236}">
                <a16:creationId xmlns:a16="http://schemas.microsoft.com/office/drawing/2014/main" id="{3011B14B-1340-4357-A71E-5895DDEBDA5C}"/>
              </a:ext>
            </a:extLst>
          </p:cNvPr>
          <p:cNvGrpSpPr/>
          <p:nvPr/>
        </p:nvGrpSpPr>
        <p:grpSpPr>
          <a:xfrm>
            <a:off x="8129557" y="2683837"/>
            <a:ext cx="2819548" cy="452281"/>
            <a:chOff x="848790" y="1208370"/>
            <a:chExt cx="2819548" cy="452281"/>
          </a:xfrm>
        </p:grpSpPr>
        <p:sp>
          <p:nvSpPr>
            <p:cNvPr id="15" name="CuadroTexto 14">
              <a:extLst>
                <a:ext uri="{FF2B5EF4-FFF2-40B4-BE49-F238E27FC236}">
                  <a16:creationId xmlns:a16="http://schemas.microsoft.com/office/drawing/2014/main" id="{380E7FD1-F55D-47A3-B7E5-C15B6AC03E8D}"/>
                </a:ext>
              </a:extLst>
            </p:cNvPr>
            <p:cNvSpPr txBox="1"/>
            <p:nvPr/>
          </p:nvSpPr>
          <p:spPr>
            <a:xfrm>
              <a:off x="1305318" y="1245400"/>
              <a:ext cx="2363020" cy="369332"/>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65 Ejecutadas (64%)</a:t>
              </a:r>
            </a:p>
          </p:txBody>
        </p:sp>
        <p:pic>
          <p:nvPicPr>
            <p:cNvPr id="18" name="Imagen 1">
              <a:extLst>
                <a:ext uri="{FF2B5EF4-FFF2-40B4-BE49-F238E27FC236}">
                  <a16:creationId xmlns:a16="http://schemas.microsoft.com/office/drawing/2014/main" id="{A659ED25-9ADE-4B21-A3C0-573EB716DD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790" y="1208370"/>
              <a:ext cx="474479" cy="45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upo 6">
            <a:extLst>
              <a:ext uri="{FF2B5EF4-FFF2-40B4-BE49-F238E27FC236}">
                <a16:creationId xmlns:a16="http://schemas.microsoft.com/office/drawing/2014/main" id="{4A5A8555-AB7E-48B0-ACAD-CF53C560FEF9}"/>
              </a:ext>
            </a:extLst>
          </p:cNvPr>
          <p:cNvGrpSpPr/>
          <p:nvPr/>
        </p:nvGrpSpPr>
        <p:grpSpPr>
          <a:xfrm>
            <a:off x="8129557" y="3371683"/>
            <a:ext cx="2934684" cy="408217"/>
            <a:chOff x="3693510" y="1263740"/>
            <a:chExt cx="2934684" cy="408217"/>
          </a:xfrm>
        </p:grpSpPr>
        <p:pic>
          <p:nvPicPr>
            <p:cNvPr id="19" name="Imagen 4">
              <a:extLst>
                <a:ext uri="{FF2B5EF4-FFF2-40B4-BE49-F238E27FC236}">
                  <a16:creationId xmlns:a16="http://schemas.microsoft.com/office/drawing/2014/main" id="{45CED026-8DA9-4570-B7FD-42C38889D0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3510" y="1263740"/>
              <a:ext cx="522559" cy="402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uadroTexto 19">
              <a:extLst>
                <a:ext uri="{FF2B5EF4-FFF2-40B4-BE49-F238E27FC236}">
                  <a16:creationId xmlns:a16="http://schemas.microsoft.com/office/drawing/2014/main" id="{E4BF9A29-08B1-4FD2-A92D-723E437D8B4E}"/>
                </a:ext>
              </a:extLst>
            </p:cNvPr>
            <p:cNvSpPr txBox="1"/>
            <p:nvPr/>
          </p:nvSpPr>
          <p:spPr>
            <a:xfrm>
              <a:off x="4189489" y="1302625"/>
              <a:ext cx="2438705" cy="369332"/>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37 Sin terminar (36%)</a:t>
              </a:r>
            </a:p>
          </p:txBody>
        </p:sp>
      </p:grpSp>
      <p:grpSp>
        <p:nvGrpSpPr>
          <p:cNvPr id="9" name="Grupo 8">
            <a:extLst>
              <a:ext uri="{FF2B5EF4-FFF2-40B4-BE49-F238E27FC236}">
                <a16:creationId xmlns:a16="http://schemas.microsoft.com/office/drawing/2014/main" id="{18E73C56-19A9-4953-9806-A1BBC79FEFF6}"/>
              </a:ext>
            </a:extLst>
          </p:cNvPr>
          <p:cNvGrpSpPr/>
          <p:nvPr/>
        </p:nvGrpSpPr>
        <p:grpSpPr>
          <a:xfrm>
            <a:off x="8098106" y="1827852"/>
            <a:ext cx="3338978" cy="605693"/>
            <a:chOff x="7420665" y="1194486"/>
            <a:chExt cx="3338978" cy="605693"/>
          </a:xfrm>
        </p:grpSpPr>
        <p:pic>
          <p:nvPicPr>
            <p:cNvPr id="2" name="Imagen 1">
              <a:extLst>
                <a:ext uri="{FF2B5EF4-FFF2-40B4-BE49-F238E27FC236}">
                  <a16:creationId xmlns:a16="http://schemas.microsoft.com/office/drawing/2014/main" id="{A5FAB96F-8484-483A-9311-C0325FF92B9D}"/>
                </a:ext>
              </a:extLst>
            </p:cNvPr>
            <p:cNvPicPr>
              <a:picLocks noChangeAspect="1"/>
            </p:cNvPicPr>
            <p:nvPr/>
          </p:nvPicPr>
          <p:blipFill>
            <a:blip r:embed="rId5"/>
            <a:stretch>
              <a:fillRect/>
            </a:stretch>
          </p:blipFill>
          <p:spPr>
            <a:xfrm>
              <a:off x="7420665" y="1194486"/>
              <a:ext cx="605693" cy="605693"/>
            </a:xfrm>
            <a:prstGeom prst="rect">
              <a:avLst/>
            </a:prstGeom>
          </p:spPr>
        </p:pic>
        <p:sp>
          <p:nvSpPr>
            <p:cNvPr id="22" name="CuadroTexto 21">
              <a:extLst>
                <a:ext uri="{FF2B5EF4-FFF2-40B4-BE49-F238E27FC236}">
                  <a16:creationId xmlns:a16="http://schemas.microsoft.com/office/drawing/2014/main" id="{83840F33-EAAA-4932-AEFC-C9D369998B8C}"/>
                </a:ext>
              </a:extLst>
            </p:cNvPr>
            <p:cNvSpPr txBox="1"/>
            <p:nvPr/>
          </p:nvSpPr>
          <p:spPr>
            <a:xfrm>
              <a:off x="7895144" y="1312666"/>
              <a:ext cx="2864499" cy="369332"/>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 102 Acciones de mejora</a:t>
              </a:r>
            </a:p>
          </p:txBody>
        </p:sp>
      </p:grpSp>
      <p:pic>
        <p:nvPicPr>
          <p:cNvPr id="13" name="Imagen 12">
            <a:extLst>
              <a:ext uri="{FF2B5EF4-FFF2-40B4-BE49-F238E27FC236}">
                <a16:creationId xmlns:a16="http://schemas.microsoft.com/office/drawing/2014/main" id="{054A3D75-F3BB-4010-A813-BA6D371A4D3D}"/>
              </a:ext>
            </a:extLst>
          </p:cNvPr>
          <p:cNvPicPr>
            <a:picLocks noChangeAspect="1"/>
          </p:cNvPicPr>
          <p:nvPr/>
        </p:nvPicPr>
        <p:blipFill>
          <a:blip r:embed="rId6"/>
          <a:stretch>
            <a:fillRect/>
          </a:stretch>
        </p:blipFill>
        <p:spPr>
          <a:xfrm>
            <a:off x="647531" y="1249484"/>
            <a:ext cx="6597648" cy="4782136"/>
          </a:xfrm>
          <a:prstGeom prst="rect">
            <a:avLst/>
          </a:prstGeom>
        </p:spPr>
      </p:pic>
      <p:sp>
        <p:nvSpPr>
          <p:cNvPr id="25" name="CuadroTexto 24">
            <a:extLst>
              <a:ext uri="{FF2B5EF4-FFF2-40B4-BE49-F238E27FC236}">
                <a16:creationId xmlns:a16="http://schemas.microsoft.com/office/drawing/2014/main" id="{B0AC33DD-058F-4F4D-9F93-33C2CF28165C}"/>
              </a:ext>
            </a:extLst>
          </p:cNvPr>
          <p:cNvSpPr txBox="1"/>
          <p:nvPr/>
        </p:nvSpPr>
        <p:spPr>
          <a:xfrm>
            <a:off x="647531" y="6001410"/>
            <a:ext cx="2438705" cy="246221"/>
          </a:xfrm>
          <a:prstGeom prst="rect">
            <a:avLst/>
          </a:prstGeom>
          <a:noFill/>
        </p:spPr>
        <p:txBody>
          <a:bodyPr wrap="square" rtlCol="0">
            <a:spAutoFit/>
          </a:bodyPr>
          <a:lstStyle/>
          <a:p>
            <a:pPr algn="just">
              <a:spcBef>
                <a:spcPts val="300"/>
              </a:spcBef>
              <a:spcAft>
                <a:spcPts val="300"/>
              </a:spcAft>
              <a:tabLst>
                <a:tab pos="2155825" algn="l"/>
              </a:tabLst>
            </a:pPr>
            <a:r>
              <a:rPr lang="es-CO" sz="1000" dirty="0">
                <a:latin typeface="Arial" panose="020B0604020202020204" pitchFamily="34" charset="0"/>
                <a:cs typeface="Arial" panose="020B0604020202020204" pitchFamily="34" charset="0"/>
              </a:rPr>
              <a:t>Fuente: Solución 28-ene-19</a:t>
            </a:r>
          </a:p>
        </p:txBody>
      </p:sp>
    </p:spTree>
    <p:extLst>
      <p:ext uri="{BB962C8B-B14F-4D97-AF65-F5344CB8AC3E}">
        <p14:creationId xmlns:p14="http://schemas.microsoft.com/office/powerpoint/2010/main" val="628371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7" y="6247631"/>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21" name="Grupo 20">
            <a:extLst>
              <a:ext uri="{FF2B5EF4-FFF2-40B4-BE49-F238E27FC236}">
                <a16:creationId xmlns:a16="http://schemas.microsoft.com/office/drawing/2014/main" id="{32A83923-7E07-4094-BC39-3545C93CCE8F}"/>
              </a:ext>
            </a:extLst>
          </p:cNvPr>
          <p:cNvGrpSpPr/>
          <p:nvPr/>
        </p:nvGrpSpPr>
        <p:grpSpPr>
          <a:xfrm>
            <a:off x="8845181" y="4276881"/>
            <a:ext cx="3311511" cy="2255834"/>
            <a:chOff x="4024288" y="2641273"/>
            <a:chExt cx="3311511" cy="2255834"/>
          </a:xfrm>
        </p:grpSpPr>
        <p:grpSp>
          <p:nvGrpSpPr>
            <p:cNvPr id="5" name="Grupo 4">
              <a:extLst>
                <a:ext uri="{FF2B5EF4-FFF2-40B4-BE49-F238E27FC236}">
                  <a16:creationId xmlns:a16="http://schemas.microsoft.com/office/drawing/2014/main" id="{478FB2A6-B199-4CAB-9EB7-A7FE11CAD522}"/>
                </a:ext>
              </a:extLst>
            </p:cNvPr>
            <p:cNvGrpSpPr/>
            <p:nvPr/>
          </p:nvGrpSpPr>
          <p:grpSpPr>
            <a:xfrm>
              <a:off x="4028235" y="2641273"/>
              <a:ext cx="3307564" cy="2255834"/>
              <a:chOff x="3545156" y="3424206"/>
              <a:chExt cx="3307564" cy="2255834"/>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11" name="Pentágono 10">
                <a:extLst>
                  <a:ext uri="{FF2B5EF4-FFF2-40B4-BE49-F238E27FC236}">
                    <a16:creationId xmlns:a16="http://schemas.microsoft.com/office/drawing/2014/main" id="{01E0EF55-B4F5-40C7-83E0-342D673DDB8F}"/>
                  </a:ext>
                </a:extLst>
              </p:cNvPr>
              <p:cNvSpPr/>
              <p:nvPr/>
            </p:nvSpPr>
            <p:spPr>
              <a:xfrm rot="2141791">
                <a:off x="3545156" y="4015142"/>
                <a:ext cx="1794294" cy="1664898"/>
              </a:xfrm>
              <a:prstGeom prst="pent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endParaRPr>
              </a:p>
            </p:txBody>
          </p:sp>
        </p:grpSp>
        <p:sp>
          <p:nvSpPr>
            <p:cNvPr id="17" name="CuadroTexto 16">
              <a:extLst>
                <a:ext uri="{FF2B5EF4-FFF2-40B4-BE49-F238E27FC236}">
                  <a16:creationId xmlns:a16="http://schemas.microsoft.com/office/drawing/2014/main" id="{D30F5126-0D9D-4CD5-AA4B-F8045E932CD1}"/>
                </a:ext>
              </a:extLst>
            </p:cNvPr>
            <p:cNvSpPr txBox="1"/>
            <p:nvPr/>
          </p:nvSpPr>
          <p:spPr>
            <a:xfrm>
              <a:off x="4024288" y="3971409"/>
              <a:ext cx="1759789" cy="553998"/>
            </a:xfrm>
            <a:prstGeom prst="rect">
              <a:avLst/>
            </a:prstGeom>
            <a:noFill/>
          </p:spPr>
          <p:txBody>
            <a:bodyPr wrap="square" rtlCol="0">
              <a:spAutoFit/>
            </a:bodyPr>
            <a:lstStyle/>
            <a:p>
              <a:pPr algn="ctr"/>
              <a:r>
                <a:rPr lang="es-CO" sz="1500" b="1" dirty="0">
                  <a:solidFill>
                    <a:schemeClr val="bg1"/>
                  </a:solidFill>
                  <a:latin typeface="Arial" panose="020B0604020202020204" pitchFamily="34" charset="0"/>
                  <a:cs typeface="Arial" panose="020B0604020202020204" pitchFamily="34" charset="0"/>
                </a:rPr>
                <a:t>ACTIVIDADES DE MONITOREO</a:t>
              </a:r>
            </a:p>
          </p:txBody>
        </p:sp>
      </p:grpSp>
      <p:sp>
        <p:nvSpPr>
          <p:cNvPr id="29" name="CuadroTexto 28">
            <a:extLst>
              <a:ext uri="{FF2B5EF4-FFF2-40B4-BE49-F238E27FC236}">
                <a16:creationId xmlns:a16="http://schemas.microsoft.com/office/drawing/2014/main" id="{3CD2944F-12F4-4B55-A283-C9C0ABF0709F}"/>
              </a:ext>
            </a:extLst>
          </p:cNvPr>
          <p:cNvSpPr txBox="1"/>
          <p:nvPr/>
        </p:nvSpPr>
        <p:spPr>
          <a:xfrm>
            <a:off x="705820" y="720392"/>
            <a:ext cx="6371105" cy="369332"/>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PLAN DE MEJORAMIENTO EXTERNO 2018</a:t>
            </a:r>
          </a:p>
        </p:txBody>
      </p:sp>
      <p:grpSp>
        <p:nvGrpSpPr>
          <p:cNvPr id="8" name="Grupo 7">
            <a:extLst>
              <a:ext uri="{FF2B5EF4-FFF2-40B4-BE49-F238E27FC236}">
                <a16:creationId xmlns:a16="http://schemas.microsoft.com/office/drawing/2014/main" id="{3011B14B-1340-4357-A71E-5895DDEBDA5C}"/>
              </a:ext>
            </a:extLst>
          </p:cNvPr>
          <p:cNvGrpSpPr/>
          <p:nvPr/>
        </p:nvGrpSpPr>
        <p:grpSpPr>
          <a:xfrm>
            <a:off x="7824382" y="2645278"/>
            <a:ext cx="4265296" cy="452281"/>
            <a:chOff x="848790" y="1208370"/>
            <a:chExt cx="4265296" cy="452281"/>
          </a:xfrm>
        </p:grpSpPr>
        <p:sp>
          <p:nvSpPr>
            <p:cNvPr id="15" name="CuadroTexto 14">
              <a:extLst>
                <a:ext uri="{FF2B5EF4-FFF2-40B4-BE49-F238E27FC236}">
                  <a16:creationId xmlns:a16="http://schemas.microsoft.com/office/drawing/2014/main" id="{380E7FD1-F55D-47A3-B7E5-C15B6AC03E8D}"/>
                </a:ext>
              </a:extLst>
            </p:cNvPr>
            <p:cNvSpPr txBox="1"/>
            <p:nvPr/>
          </p:nvSpPr>
          <p:spPr>
            <a:xfrm>
              <a:off x="1305318" y="1245400"/>
              <a:ext cx="3808768" cy="369332"/>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97 Ejecutadas con evidencia (76%)</a:t>
              </a:r>
            </a:p>
          </p:txBody>
        </p:sp>
        <p:pic>
          <p:nvPicPr>
            <p:cNvPr id="18" name="Imagen 1">
              <a:extLst>
                <a:ext uri="{FF2B5EF4-FFF2-40B4-BE49-F238E27FC236}">
                  <a16:creationId xmlns:a16="http://schemas.microsoft.com/office/drawing/2014/main" id="{A659ED25-9ADE-4B21-A3C0-573EB716DD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790" y="1208370"/>
              <a:ext cx="474479" cy="45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upo 6">
            <a:extLst>
              <a:ext uri="{FF2B5EF4-FFF2-40B4-BE49-F238E27FC236}">
                <a16:creationId xmlns:a16="http://schemas.microsoft.com/office/drawing/2014/main" id="{4A5A8555-AB7E-48B0-ACAD-CF53C560FEF9}"/>
              </a:ext>
            </a:extLst>
          </p:cNvPr>
          <p:cNvGrpSpPr/>
          <p:nvPr/>
        </p:nvGrpSpPr>
        <p:grpSpPr>
          <a:xfrm>
            <a:off x="7824382" y="3367972"/>
            <a:ext cx="2934684" cy="962215"/>
            <a:chOff x="3693510" y="1263740"/>
            <a:chExt cx="2934684" cy="962215"/>
          </a:xfrm>
        </p:grpSpPr>
        <p:pic>
          <p:nvPicPr>
            <p:cNvPr id="19" name="Imagen 4">
              <a:extLst>
                <a:ext uri="{FF2B5EF4-FFF2-40B4-BE49-F238E27FC236}">
                  <a16:creationId xmlns:a16="http://schemas.microsoft.com/office/drawing/2014/main" id="{45CED026-8DA9-4570-B7FD-42C38889D0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3510" y="1263740"/>
              <a:ext cx="522559" cy="402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uadroTexto 19">
              <a:extLst>
                <a:ext uri="{FF2B5EF4-FFF2-40B4-BE49-F238E27FC236}">
                  <a16:creationId xmlns:a16="http://schemas.microsoft.com/office/drawing/2014/main" id="{E4BF9A29-08B1-4FD2-A92D-723E437D8B4E}"/>
                </a:ext>
              </a:extLst>
            </p:cNvPr>
            <p:cNvSpPr txBox="1"/>
            <p:nvPr/>
          </p:nvSpPr>
          <p:spPr>
            <a:xfrm>
              <a:off x="4189489" y="1302625"/>
              <a:ext cx="2438705" cy="923330"/>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31 Sin terminar y/o con evidencia insuficiente (24%)</a:t>
              </a:r>
            </a:p>
          </p:txBody>
        </p:sp>
      </p:grpSp>
      <p:grpSp>
        <p:nvGrpSpPr>
          <p:cNvPr id="9" name="Grupo 8">
            <a:extLst>
              <a:ext uri="{FF2B5EF4-FFF2-40B4-BE49-F238E27FC236}">
                <a16:creationId xmlns:a16="http://schemas.microsoft.com/office/drawing/2014/main" id="{18E73C56-19A9-4953-9806-A1BBC79FEFF6}"/>
              </a:ext>
            </a:extLst>
          </p:cNvPr>
          <p:cNvGrpSpPr/>
          <p:nvPr/>
        </p:nvGrpSpPr>
        <p:grpSpPr>
          <a:xfrm>
            <a:off x="7768892" y="1865279"/>
            <a:ext cx="3338978" cy="605693"/>
            <a:chOff x="7420665" y="1194486"/>
            <a:chExt cx="3338978" cy="605693"/>
          </a:xfrm>
        </p:grpSpPr>
        <p:pic>
          <p:nvPicPr>
            <p:cNvPr id="2" name="Imagen 1">
              <a:extLst>
                <a:ext uri="{FF2B5EF4-FFF2-40B4-BE49-F238E27FC236}">
                  <a16:creationId xmlns:a16="http://schemas.microsoft.com/office/drawing/2014/main" id="{A5FAB96F-8484-483A-9311-C0325FF92B9D}"/>
                </a:ext>
              </a:extLst>
            </p:cNvPr>
            <p:cNvPicPr>
              <a:picLocks noChangeAspect="1"/>
            </p:cNvPicPr>
            <p:nvPr/>
          </p:nvPicPr>
          <p:blipFill>
            <a:blip r:embed="rId5"/>
            <a:stretch>
              <a:fillRect/>
            </a:stretch>
          </p:blipFill>
          <p:spPr>
            <a:xfrm>
              <a:off x="7420665" y="1194486"/>
              <a:ext cx="605693" cy="605693"/>
            </a:xfrm>
            <a:prstGeom prst="rect">
              <a:avLst/>
            </a:prstGeom>
          </p:spPr>
        </p:pic>
        <p:sp>
          <p:nvSpPr>
            <p:cNvPr id="22" name="CuadroTexto 21">
              <a:extLst>
                <a:ext uri="{FF2B5EF4-FFF2-40B4-BE49-F238E27FC236}">
                  <a16:creationId xmlns:a16="http://schemas.microsoft.com/office/drawing/2014/main" id="{83840F33-EAAA-4932-AEFC-C9D369998B8C}"/>
                </a:ext>
              </a:extLst>
            </p:cNvPr>
            <p:cNvSpPr txBox="1"/>
            <p:nvPr/>
          </p:nvSpPr>
          <p:spPr>
            <a:xfrm>
              <a:off x="7895144" y="1312666"/>
              <a:ext cx="2864499" cy="369332"/>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 128 Acciones de mejora</a:t>
              </a:r>
            </a:p>
          </p:txBody>
        </p:sp>
      </p:grpSp>
      <p:pic>
        <p:nvPicPr>
          <p:cNvPr id="12" name="Imagen 11">
            <a:extLst>
              <a:ext uri="{FF2B5EF4-FFF2-40B4-BE49-F238E27FC236}">
                <a16:creationId xmlns:a16="http://schemas.microsoft.com/office/drawing/2014/main" id="{3CD6F0E5-FBD0-4E82-986E-7758279614AE}"/>
              </a:ext>
            </a:extLst>
          </p:cNvPr>
          <p:cNvPicPr>
            <a:picLocks noChangeAspect="1"/>
          </p:cNvPicPr>
          <p:nvPr/>
        </p:nvPicPr>
        <p:blipFill>
          <a:blip r:embed="rId6"/>
          <a:stretch>
            <a:fillRect/>
          </a:stretch>
        </p:blipFill>
        <p:spPr>
          <a:xfrm>
            <a:off x="594567" y="2016152"/>
            <a:ext cx="6981825" cy="2343150"/>
          </a:xfrm>
          <a:prstGeom prst="rect">
            <a:avLst/>
          </a:prstGeom>
        </p:spPr>
      </p:pic>
      <p:sp>
        <p:nvSpPr>
          <p:cNvPr id="23" name="CuadroTexto 22">
            <a:extLst>
              <a:ext uri="{FF2B5EF4-FFF2-40B4-BE49-F238E27FC236}">
                <a16:creationId xmlns:a16="http://schemas.microsoft.com/office/drawing/2014/main" id="{BE106AD7-8782-4C9E-A048-FEFC692D0872}"/>
              </a:ext>
            </a:extLst>
          </p:cNvPr>
          <p:cNvSpPr txBox="1"/>
          <p:nvPr/>
        </p:nvSpPr>
        <p:spPr>
          <a:xfrm>
            <a:off x="594567" y="4681568"/>
            <a:ext cx="6910414" cy="630942"/>
          </a:xfrm>
          <a:prstGeom prst="rect">
            <a:avLst/>
          </a:prstGeom>
          <a:noFill/>
        </p:spPr>
        <p:txBody>
          <a:bodyPr wrap="square" rtlCol="0">
            <a:spAutoFit/>
          </a:bodyPr>
          <a:lstStyle/>
          <a:p>
            <a:pPr algn="just">
              <a:spcBef>
                <a:spcPts val="300"/>
              </a:spcBef>
              <a:spcAft>
                <a:spcPts val="300"/>
              </a:spcAft>
              <a:tabLst>
                <a:tab pos="2155825" algn="l"/>
              </a:tabLst>
            </a:pPr>
            <a:r>
              <a:rPr lang="es-CO" sz="1000" dirty="0">
                <a:latin typeface="Arial" panose="020B0604020202020204" pitchFamily="34" charset="0"/>
                <a:cs typeface="Arial" panose="020B0604020202020204" pitchFamily="34" charset="0"/>
              </a:rPr>
              <a:t>Fuente: Seguimientos dependencias y consolidado OCI al 30-ene-19</a:t>
            </a:r>
          </a:p>
          <a:p>
            <a:pPr algn="just">
              <a:spcBef>
                <a:spcPts val="300"/>
              </a:spcBef>
              <a:spcAft>
                <a:spcPts val="300"/>
              </a:spcAft>
              <a:tabLst>
                <a:tab pos="2155825" algn="l"/>
              </a:tabLst>
            </a:pPr>
            <a:r>
              <a:rPr lang="es-CO" sz="1000" dirty="0">
                <a:latin typeface="Arial" panose="020B0604020202020204" pitchFamily="34" charset="0"/>
                <a:cs typeface="Arial" panose="020B0604020202020204" pitchFamily="34" charset="0"/>
              </a:rPr>
              <a:t>Nota: La cantidad de acciones sin terminar y/o sin evidencia suficiente puede disminuir, en la medida en que se aporten evidencias pertinentes por parte de las dependencias.</a:t>
            </a:r>
          </a:p>
        </p:txBody>
      </p:sp>
    </p:spTree>
    <p:extLst>
      <p:ext uri="{BB962C8B-B14F-4D97-AF65-F5344CB8AC3E}">
        <p14:creationId xmlns:p14="http://schemas.microsoft.com/office/powerpoint/2010/main" val="2805035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21" name="Grupo 20">
            <a:extLst>
              <a:ext uri="{FF2B5EF4-FFF2-40B4-BE49-F238E27FC236}">
                <a16:creationId xmlns:a16="http://schemas.microsoft.com/office/drawing/2014/main" id="{32A83923-7E07-4094-BC39-3545C93CCE8F}"/>
              </a:ext>
            </a:extLst>
          </p:cNvPr>
          <p:cNvGrpSpPr/>
          <p:nvPr/>
        </p:nvGrpSpPr>
        <p:grpSpPr>
          <a:xfrm>
            <a:off x="8603501" y="330933"/>
            <a:ext cx="3311511" cy="2255834"/>
            <a:chOff x="4024288" y="2641273"/>
            <a:chExt cx="3311511" cy="2255834"/>
          </a:xfrm>
        </p:grpSpPr>
        <p:grpSp>
          <p:nvGrpSpPr>
            <p:cNvPr id="5" name="Grupo 4">
              <a:extLst>
                <a:ext uri="{FF2B5EF4-FFF2-40B4-BE49-F238E27FC236}">
                  <a16:creationId xmlns:a16="http://schemas.microsoft.com/office/drawing/2014/main" id="{478FB2A6-B199-4CAB-9EB7-A7FE11CAD522}"/>
                </a:ext>
              </a:extLst>
            </p:cNvPr>
            <p:cNvGrpSpPr/>
            <p:nvPr/>
          </p:nvGrpSpPr>
          <p:grpSpPr>
            <a:xfrm>
              <a:off x="4028235" y="2641273"/>
              <a:ext cx="3307564" cy="2255834"/>
              <a:chOff x="3545156" y="3424206"/>
              <a:chExt cx="3307564" cy="2255834"/>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11" name="Pentágono 10">
                <a:extLst>
                  <a:ext uri="{FF2B5EF4-FFF2-40B4-BE49-F238E27FC236}">
                    <a16:creationId xmlns:a16="http://schemas.microsoft.com/office/drawing/2014/main" id="{01E0EF55-B4F5-40C7-83E0-342D673DDB8F}"/>
                  </a:ext>
                </a:extLst>
              </p:cNvPr>
              <p:cNvSpPr/>
              <p:nvPr/>
            </p:nvSpPr>
            <p:spPr>
              <a:xfrm rot="2141791">
                <a:off x="3545156" y="4015142"/>
                <a:ext cx="1794294" cy="1664898"/>
              </a:xfrm>
              <a:prstGeom prst="pent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endParaRPr>
              </a:p>
            </p:txBody>
          </p:sp>
        </p:grpSp>
        <p:sp>
          <p:nvSpPr>
            <p:cNvPr id="17" name="CuadroTexto 16">
              <a:extLst>
                <a:ext uri="{FF2B5EF4-FFF2-40B4-BE49-F238E27FC236}">
                  <a16:creationId xmlns:a16="http://schemas.microsoft.com/office/drawing/2014/main" id="{D30F5126-0D9D-4CD5-AA4B-F8045E932CD1}"/>
                </a:ext>
              </a:extLst>
            </p:cNvPr>
            <p:cNvSpPr txBox="1"/>
            <p:nvPr/>
          </p:nvSpPr>
          <p:spPr>
            <a:xfrm>
              <a:off x="4024288" y="3971409"/>
              <a:ext cx="1759789" cy="553998"/>
            </a:xfrm>
            <a:prstGeom prst="rect">
              <a:avLst/>
            </a:prstGeom>
            <a:noFill/>
          </p:spPr>
          <p:txBody>
            <a:bodyPr wrap="square" rtlCol="0">
              <a:spAutoFit/>
            </a:bodyPr>
            <a:lstStyle/>
            <a:p>
              <a:pPr algn="ctr"/>
              <a:r>
                <a:rPr lang="es-CO" sz="1500" b="1" dirty="0">
                  <a:solidFill>
                    <a:schemeClr val="bg1"/>
                  </a:solidFill>
                  <a:latin typeface="Arial" panose="020B0604020202020204" pitchFamily="34" charset="0"/>
                  <a:cs typeface="Arial" panose="020B0604020202020204" pitchFamily="34" charset="0"/>
                </a:rPr>
                <a:t>ACTIVIDADES DE MONITOREO</a:t>
              </a:r>
            </a:p>
          </p:txBody>
        </p:sp>
      </p:grpSp>
      <p:sp>
        <p:nvSpPr>
          <p:cNvPr id="29" name="CuadroTexto 28">
            <a:extLst>
              <a:ext uri="{FF2B5EF4-FFF2-40B4-BE49-F238E27FC236}">
                <a16:creationId xmlns:a16="http://schemas.microsoft.com/office/drawing/2014/main" id="{3CD2944F-12F4-4B55-A283-C9C0ABF0709F}"/>
              </a:ext>
            </a:extLst>
          </p:cNvPr>
          <p:cNvSpPr txBox="1"/>
          <p:nvPr/>
        </p:nvSpPr>
        <p:spPr>
          <a:xfrm>
            <a:off x="1226246" y="1692072"/>
            <a:ext cx="6371105" cy="369332"/>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RESULTADOS PLAN ANTICORRUPCION</a:t>
            </a:r>
          </a:p>
        </p:txBody>
      </p:sp>
      <p:pic>
        <p:nvPicPr>
          <p:cNvPr id="2" name="Imagen 1">
            <a:extLst>
              <a:ext uri="{FF2B5EF4-FFF2-40B4-BE49-F238E27FC236}">
                <a16:creationId xmlns:a16="http://schemas.microsoft.com/office/drawing/2014/main" id="{850CA401-9E13-4A65-A3ED-60518AFE36C2}"/>
              </a:ext>
            </a:extLst>
          </p:cNvPr>
          <p:cNvPicPr>
            <a:picLocks noChangeAspect="1"/>
          </p:cNvPicPr>
          <p:nvPr/>
        </p:nvPicPr>
        <p:blipFill>
          <a:blip r:embed="rId3"/>
          <a:stretch>
            <a:fillRect/>
          </a:stretch>
        </p:blipFill>
        <p:spPr>
          <a:xfrm>
            <a:off x="533319" y="2465748"/>
            <a:ext cx="8431219" cy="2980000"/>
          </a:xfrm>
          <a:prstGeom prst="rect">
            <a:avLst/>
          </a:prstGeom>
        </p:spPr>
      </p:pic>
    </p:spTree>
    <p:extLst>
      <p:ext uri="{BB962C8B-B14F-4D97-AF65-F5344CB8AC3E}">
        <p14:creationId xmlns:p14="http://schemas.microsoft.com/office/powerpoint/2010/main" val="639209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RECOMENDACIONES PARA FORTALECIMIENTO DEL SCI</a:t>
            </a:r>
          </a:p>
        </p:txBody>
      </p:sp>
      <p:grpSp>
        <p:nvGrpSpPr>
          <p:cNvPr id="9" name="Grupo 8">
            <a:extLst>
              <a:ext uri="{FF2B5EF4-FFF2-40B4-BE49-F238E27FC236}">
                <a16:creationId xmlns:a16="http://schemas.microsoft.com/office/drawing/2014/main" id="{25F7FAA8-EAD5-47A1-814E-A489709D70A2}"/>
              </a:ext>
            </a:extLst>
          </p:cNvPr>
          <p:cNvGrpSpPr/>
          <p:nvPr/>
        </p:nvGrpSpPr>
        <p:grpSpPr>
          <a:xfrm>
            <a:off x="3640308" y="817958"/>
            <a:ext cx="4704344" cy="4513958"/>
            <a:chOff x="3548421" y="1071723"/>
            <a:chExt cx="4888117" cy="4629884"/>
          </a:xfrm>
        </p:grpSpPr>
        <p:grpSp>
          <p:nvGrpSpPr>
            <p:cNvPr id="10" name="Grupo 9">
              <a:extLst>
                <a:ext uri="{FF2B5EF4-FFF2-40B4-BE49-F238E27FC236}">
                  <a16:creationId xmlns:a16="http://schemas.microsoft.com/office/drawing/2014/main" id="{D6ED6B96-E0FE-4A8E-96F5-941CF2929CDD}"/>
                </a:ext>
              </a:extLst>
            </p:cNvPr>
            <p:cNvGrpSpPr/>
            <p:nvPr/>
          </p:nvGrpSpPr>
          <p:grpSpPr>
            <a:xfrm>
              <a:off x="3548421" y="1071723"/>
              <a:ext cx="4888117" cy="4629884"/>
              <a:chOff x="4024288" y="1321889"/>
              <a:chExt cx="4888117" cy="4629884"/>
            </a:xfrm>
          </p:grpSpPr>
          <p:grpSp>
            <p:nvGrpSpPr>
              <p:cNvPr id="18" name="Grupo 17">
                <a:extLst>
                  <a:ext uri="{FF2B5EF4-FFF2-40B4-BE49-F238E27FC236}">
                    <a16:creationId xmlns:a16="http://schemas.microsoft.com/office/drawing/2014/main" id="{7C9A95B0-7CE6-4E29-9FCC-BE34D5D39B2B}"/>
                  </a:ext>
                </a:extLst>
              </p:cNvPr>
              <p:cNvGrpSpPr/>
              <p:nvPr/>
            </p:nvGrpSpPr>
            <p:grpSpPr>
              <a:xfrm>
                <a:off x="4028235" y="1321889"/>
                <a:ext cx="4884170" cy="4629884"/>
                <a:chOff x="4028235" y="1321889"/>
                <a:chExt cx="4884170" cy="4629884"/>
              </a:xfrm>
            </p:grpSpPr>
            <p:grpSp>
              <p:nvGrpSpPr>
                <p:cNvPr id="22" name="Grupo 21">
                  <a:extLst>
                    <a:ext uri="{FF2B5EF4-FFF2-40B4-BE49-F238E27FC236}">
                      <a16:creationId xmlns:a16="http://schemas.microsoft.com/office/drawing/2014/main" id="{B29A8230-C603-4D83-AB37-4153712D64F3}"/>
                    </a:ext>
                  </a:extLst>
                </p:cNvPr>
                <p:cNvGrpSpPr/>
                <p:nvPr/>
              </p:nvGrpSpPr>
              <p:grpSpPr>
                <a:xfrm>
                  <a:off x="4028235" y="1321889"/>
                  <a:ext cx="4884170" cy="3577629"/>
                  <a:chOff x="3545156" y="2104822"/>
                  <a:chExt cx="4884170" cy="3577629"/>
                </a:xfrm>
              </p:grpSpPr>
              <p:grpSp>
                <p:nvGrpSpPr>
                  <p:cNvPr id="24" name="Grupo 23">
                    <a:extLst>
                      <a:ext uri="{FF2B5EF4-FFF2-40B4-BE49-F238E27FC236}">
                        <a16:creationId xmlns:a16="http://schemas.microsoft.com/office/drawing/2014/main" id="{8157B347-DDAA-4549-8D4D-E7AC938DDBEE}"/>
                      </a:ext>
                    </a:extLst>
                  </p:cNvPr>
                  <p:cNvGrpSpPr/>
                  <p:nvPr/>
                </p:nvGrpSpPr>
                <p:grpSpPr>
                  <a:xfrm>
                    <a:off x="3545156" y="2104822"/>
                    <a:ext cx="4822612" cy="3577629"/>
                    <a:chOff x="3545156" y="2104822"/>
                    <a:chExt cx="4822612" cy="3577629"/>
                  </a:xfrm>
                </p:grpSpPr>
                <p:sp>
                  <p:nvSpPr>
                    <p:cNvPr id="28" name="Pentágono 27">
                      <a:extLst>
                        <a:ext uri="{FF2B5EF4-FFF2-40B4-BE49-F238E27FC236}">
                          <a16:creationId xmlns:a16="http://schemas.microsoft.com/office/drawing/2014/main" id="{2351ECE0-111D-4011-941E-69973C7C8877}"/>
                        </a:ext>
                      </a:extLst>
                    </p:cNvPr>
                    <p:cNvSpPr/>
                    <p:nvPr/>
                  </p:nvSpPr>
                  <p:spPr>
                    <a:xfrm>
                      <a:off x="5058426" y="3424206"/>
                      <a:ext cx="1794294" cy="1664898"/>
                    </a:xfrm>
                    <a:prstGeom prst="pentagon">
                      <a:avLst/>
                    </a:prstGeom>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29" name="Pentágono 28">
                      <a:extLst>
                        <a:ext uri="{FF2B5EF4-FFF2-40B4-BE49-F238E27FC236}">
                          <a16:creationId xmlns:a16="http://schemas.microsoft.com/office/drawing/2014/main" id="{687867D2-5558-4CB6-A694-380FF36635BC}"/>
                        </a:ext>
                      </a:extLst>
                    </p:cNvPr>
                    <p:cNvSpPr/>
                    <p:nvPr/>
                  </p:nvSpPr>
                  <p:spPr>
                    <a:xfrm rot="6568028">
                      <a:off x="4182688" y="2177937"/>
                      <a:ext cx="1794294" cy="1664898"/>
                    </a:xfrm>
                    <a:prstGeom prst="pentagon">
                      <a:avLst/>
                    </a:prstGeom>
                    <a:gradFill flip="none" rotWithShape="1">
                      <a:gsLst>
                        <a:gs pos="0">
                          <a:srgbClr val="B2F514">
                            <a:tint val="66000"/>
                            <a:satMod val="160000"/>
                          </a:srgbClr>
                        </a:gs>
                        <a:gs pos="50000">
                          <a:srgbClr val="B2F514">
                            <a:tint val="44500"/>
                            <a:satMod val="160000"/>
                          </a:srgbClr>
                        </a:gs>
                        <a:gs pos="100000">
                          <a:srgbClr val="B2F514">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0" name="Pentágono 29">
                      <a:extLst>
                        <a:ext uri="{FF2B5EF4-FFF2-40B4-BE49-F238E27FC236}">
                          <a16:creationId xmlns:a16="http://schemas.microsoft.com/office/drawing/2014/main" id="{68C4D750-8203-4322-BA82-237B11A22BA4}"/>
                        </a:ext>
                      </a:extLst>
                    </p:cNvPr>
                    <p:cNvSpPr/>
                    <p:nvPr/>
                  </p:nvSpPr>
                  <p:spPr>
                    <a:xfrm rot="14971160">
                      <a:off x="5924278" y="2169520"/>
                      <a:ext cx="1794294" cy="1664898"/>
                    </a:xfrm>
                    <a:prstGeom prst="pentagon">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1" name="Pentágono 30">
                      <a:extLst>
                        <a:ext uri="{FF2B5EF4-FFF2-40B4-BE49-F238E27FC236}">
                          <a16:creationId xmlns:a16="http://schemas.microsoft.com/office/drawing/2014/main" id="{A1C74C5A-DFF6-4764-950C-9ACF5CD1CA0D}"/>
                        </a:ext>
                      </a:extLst>
                    </p:cNvPr>
                    <p:cNvSpPr/>
                    <p:nvPr/>
                  </p:nvSpPr>
                  <p:spPr>
                    <a:xfrm rot="19423207">
                      <a:off x="6573474" y="4017553"/>
                      <a:ext cx="1794294" cy="1664898"/>
                    </a:xfrm>
                    <a:prstGeom prst="pentagon">
                      <a:avLst/>
                    </a:prstGeom>
                    <a:gradFill flip="none" rotWithShape="1">
                      <a:gsLst>
                        <a:gs pos="0">
                          <a:srgbClr val="39E37B">
                            <a:tint val="66000"/>
                            <a:satMod val="160000"/>
                          </a:srgbClr>
                        </a:gs>
                        <a:gs pos="50000">
                          <a:srgbClr val="39E37B">
                            <a:tint val="44500"/>
                            <a:satMod val="160000"/>
                          </a:srgbClr>
                        </a:gs>
                        <a:gs pos="100000">
                          <a:srgbClr val="39E37B">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2" name="Pentágono 31">
                      <a:extLst>
                        <a:ext uri="{FF2B5EF4-FFF2-40B4-BE49-F238E27FC236}">
                          <a16:creationId xmlns:a16="http://schemas.microsoft.com/office/drawing/2014/main" id="{A30B3997-4DF0-4158-BA14-48B9792AA170}"/>
                        </a:ext>
                      </a:extLst>
                    </p:cNvPr>
                    <p:cNvSpPr/>
                    <p:nvPr/>
                  </p:nvSpPr>
                  <p:spPr>
                    <a:xfrm rot="2141791">
                      <a:off x="3545156" y="4015142"/>
                      <a:ext cx="1794294" cy="1664898"/>
                    </a:xfrm>
                    <a:prstGeom prst="pentagon">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endParaRPr>
                    </a:p>
                  </p:txBody>
                </p:sp>
              </p:grpSp>
              <p:sp>
                <p:nvSpPr>
                  <p:cNvPr id="25" name="CuadroTexto 24">
                    <a:extLst>
                      <a:ext uri="{FF2B5EF4-FFF2-40B4-BE49-F238E27FC236}">
                        <a16:creationId xmlns:a16="http://schemas.microsoft.com/office/drawing/2014/main" id="{25FA7515-ABEC-4249-B481-8F990D31537F}"/>
                      </a:ext>
                    </a:extLst>
                  </p:cNvPr>
                  <p:cNvSpPr txBox="1"/>
                  <p:nvPr/>
                </p:nvSpPr>
                <p:spPr>
                  <a:xfrm>
                    <a:off x="6669537" y="4693174"/>
                    <a:ext cx="1759789" cy="584775"/>
                  </a:xfrm>
                  <a:prstGeom prst="rect">
                    <a:avLst/>
                  </a:prstGeom>
                  <a:noFill/>
                </p:spPr>
                <p:txBody>
                  <a:bodyPr wrap="square" rtlCol="0">
                    <a:spAutoFit/>
                  </a:bodyPr>
                  <a:lstStyle/>
                  <a:p>
                    <a:pPr algn="ctr"/>
                    <a:r>
                      <a:rPr lang="es-CO" sz="1600" b="1" dirty="0">
                        <a:solidFill>
                          <a:srgbClr val="002060"/>
                        </a:solidFill>
                        <a:latin typeface="Arial" panose="020B0604020202020204" pitchFamily="34" charset="0"/>
                        <a:cs typeface="Arial" panose="020B0604020202020204" pitchFamily="34" charset="0"/>
                      </a:rPr>
                      <a:t>ACTIVIDADES DE CONTROL</a:t>
                    </a:r>
                  </a:p>
                </p:txBody>
              </p:sp>
              <p:sp>
                <p:nvSpPr>
                  <p:cNvPr id="26" name="CuadroTexto 25">
                    <a:extLst>
                      <a:ext uri="{FF2B5EF4-FFF2-40B4-BE49-F238E27FC236}">
                        <a16:creationId xmlns:a16="http://schemas.microsoft.com/office/drawing/2014/main" id="{742E0927-2750-4A6E-9431-2E0AFED743DF}"/>
                      </a:ext>
                    </a:extLst>
                  </p:cNvPr>
                  <p:cNvSpPr txBox="1"/>
                  <p:nvPr/>
                </p:nvSpPr>
                <p:spPr>
                  <a:xfrm>
                    <a:off x="6051790" y="2738986"/>
                    <a:ext cx="1759789" cy="584775"/>
                  </a:xfrm>
                  <a:prstGeom prst="rect">
                    <a:avLst/>
                  </a:prstGeom>
                  <a:noFill/>
                </p:spPr>
                <p:txBody>
                  <a:bodyPr wrap="square" rtlCol="0">
                    <a:spAutoFit/>
                  </a:bodyPr>
                  <a:lstStyle/>
                  <a:p>
                    <a:pPr algn="ctr"/>
                    <a:r>
                      <a:rPr lang="es-CO" sz="1600" b="1" dirty="0">
                        <a:solidFill>
                          <a:srgbClr val="002060"/>
                        </a:solidFill>
                        <a:latin typeface="Arial" panose="020B0604020202020204" pitchFamily="34" charset="0"/>
                        <a:cs typeface="Arial" panose="020B0604020202020204" pitchFamily="34" charset="0"/>
                      </a:rPr>
                      <a:t>EVALUACION DEL RIESGO</a:t>
                    </a:r>
                  </a:p>
                </p:txBody>
              </p:sp>
              <p:sp>
                <p:nvSpPr>
                  <p:cNvPr id="27" name="CuadroTexto 26">
                    <a:extLst>
                      <a:ext uri="{FF2B5EF4-FFF2-40B4-BE49-F238E27FC236}">
                        <a16:creationId xmlns:a16="http://schemas.microsoft.com/office/drawing/2014/main" id="{1D60CE6E-E1D8-420A-995F-F839CD56974C}"/>
                      </a:ext>
                    </a:extLst>
                  </p:cNvPr>
                  <p:cNvSpPr txBox="1"/>
                  <p:nvPr/>
                </p:nvSpPr>
                <p:spPr>
                  <a:xfrm>
                    <a:off x="4129951" y="2785950"/>
                    <a:ext cx="1759789" cy="599793"/>
                  </a:xfrm>
                  <a:prstGeom prst="rect">
                    <a:avLst/>
                  </a:prstGeom>
                  <a:noFill/>
                </p:spPr>
                <p:txBody>
                  <a:bodyPr wrap="square" rtlCol="0">
                    <a:spAutoFit/>
                  </a:bodyPr>
                  <a:lstStyle/>
                  <a:p>
                    <a:pPr algn="ctr"/>
                    <a:r>
                      <a:rPr lang="es-CO" sz="1600" b="1" dirty="0">
                        <a:solidFill>
                          <a:srgbClr val="002060"/>
                        </a:solidFill>
                        <a:latin typeface="Arial" panose="020B0604020202020204" pitchFamily="34" charset="0"/>
                        <a:cs typeface="Arial" panose="020B0604020202020204" pitchFamily="34" charset="0"/>
                      </a:rPr>
                      <a:t>AMBIENTE DE CONTROL</a:t>
                    </a:r>
                  </a:p>
                </p:txBody>
              </p:sp>
            </p:grpSp>
            <p:sp>
              <p:nvSpPr>
                <p:cNvPr id="23" name="Pentágono 22">
                  <a:extLst>
                    <a:ext uri="{FF2B5EF4-FFF2-40B4-BE49-F238E27FC236}">
                      <a16:creationId xmlns:a16="http://schemas.microsoft.com/office/drawing/2014/main" id="{88454D4B-900F-42AF-A6D1-08665A0C128B}"/>
                    </a:ext>
                  </a:extLst>
                </p:cNvPr>
                <p:cNvSpPr/>
                <p:nvPr/>
              </p:nvSpPr>
              <p:spPr>
                <a:xfrm rot="2141791">
                  <a:off x="5620470" y="4286875"/>
                  <a:ext cx="1794294" cy="1664898"/>
                </a:xfrm>
                <a:prstGeom prst="pentagon">
                  <a:avLst/>
                </a:prstGeom>
                <a:gradFill flip="none" rotWithShape="1">
                  <a:gsLst>
                    <a:gs pos="0">
                      <a:srgbClr val="4ADCD2">
                        <a:tint val="66000"/>
                        <a:satMod val="160000"/>
                      </a:srgbClr>
                    </a:gs>
                    <a:gs pos="50000">
                      <a:srgbClr val="4ADCD2">
                        <a:tint val="44500"/>
                        <a:satMod val="160000"/>
                      </a:srgbClr>
                    </a:gs>
                    <a:gs pos="100000">
                      <a:srgbClr val="4ADCD2">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9" name="CuadroTexto 18">
                <a:extLst>
                  <a:ext uri="{FF2B5EF4-FFF2-40B4-BE49-F238E27FC236}">
                    <a16:creationId xmlns:a16="http://schemas.microsoft.com/office/drawing/2014/main" id="{7287A5CF-4969-45A1-85E3-39D261212433}"/>
                  </a:ext>
                </a:extLst>
              </p:cNvPr>
              <p:cNvSpPr txBox="1"/>
              <p:nvPr/>
            </p:nvSpPr>
            <p:spPr>
              <a:xfrm>
                <a:off x="5550801" y="4912464"/>
                <a:ext cx="1839963" cy="784830"/>
              </a:xfrm>
              <a:prstGeom prst="rect">
                <a:avLst/>
              </a:prstGeom>
              <a:noFill/>
            </p:spPr>
            <p:txBody>
              <a:bodyPr wrap="square" rtlCol="0">
                <a:spAutoFit/>
              </a:bodyPr>
              <a:lstStyle/>
              <a:p>
                <a:pPr algn="ctr"/>
                <a:r>
                  <a:rPr lang="es-CO" sz="1400" b="1" dirty="0">
                    <a:solidFill>
                      <a:srgbClr val="002060"/>
                    </a:solidFill>
                    <a:latin typeface="Arial" panose="020B0604020202020204" pitchFamily="34" charset="0"/>
                    <a:cs typeface="Arial" panose="020B0604020202020204" pitchFamily="34" charset="0"/>
                  </a:rPr>
                  <a:t>INFORMACION</a:t>
                </a:r>
              </a:p>
              <a:p>
                <a:pPr algn="ctr"/>
                <a:r>
                  <a:rPr lang="es-CO" sz="1400" b="1" dirty="0">
                    <a:solidFill>
                      <a:srgbClr val="002060"/>
                    </a:solidFill>
                    <a:latin typeface="Arial" panose="020B0604020202020204" pitchFamily="34" charset="0"/>
                    <a:cs typeface="Arial" panose="020B0604020202020204" pitchFamily="34" charset="0"/>
                  </a:rPr>
                  <a:t> Y COMUNICACION</a:t>
                </a:r>
              </a:p>
            </p:txBody>
          </p:sp>
          <p:sp>
            <p:nvSpPr>
              <p:cNvPr id="20" name="CuadroTexto 19">
                <a:extLst>
                  <a:ext uri="{FF2B5EF4-FFF2-40B4-BE49-F238E27FC236}">
                    <a16:creationId xmlns:a16="http://schemas.microsoft.com/office/drawing/2014/main" id="{2552DD04-3BB4-416C-9C20-226AB642BEDD}"/>
                  </a:ext>
                </a:extLst>
              </p:cNvPr>
              <p:cNvSpPr txBox="1"/>
              <p:nvPr/>
            </p:nvSpPr>
            <p:spPr>
              <a:xfrm>
                <a:off x="4024288" y="3971409"/>
                <a:ext cx="1759789" cy="553998"/>
              </a:xfrm>
              <a:prstGeom prst="rect">
                <a:avLst/>
              </a:prstGeom>
              <a:noFill/>
            </p:spPr>
            <p:txBody>
              <a:bodyPr wrap="square" rtlCol="0">
                <a:spAutoFit/>
              </a:bodyPr>
              <a:lstStyle/>
              <a:p>
                <a:pPr algn="ctr"/>
                <a:r>
                  <a:rPr lang="es-CO" sz="1500" b="1" dirty="0">
                    <a:solidFill>
                      <a:srgbClr val="002060"/>
                    </a:solidFill>
                    <a:latin typeface="Arial" panose="020B0604020202020204" pitchFamily="34" charset="0"/>
                    <a:cs typeface="Arial" panose="020B0604020202020204" pitchFamily="34" charset="0"/>
                  </a:rPr>
                  <a:t>ACTIVIDADES DE MONITOREO</a:t>
                </a:r>
              </a:p>
            </p:txBody>
          </p:sp>
        </p:grpSp>
        <p:sp>
          <p:nvSpPr>
            <p:cNvPr id="12" name="Flecha: a la izquierda y derecha 11">
              <a:extLst>
                <a:ext uri="{FF2B5EF4-FFF2-40B4-BE49-F238E27FC236}">
                  <a16:creationId xmlns:a16="http://schemas.microsoft.com/office/drawing/2014/main" id="{8372D9E8-0B27-4CE7-9466-EBA16ACB45FF}"/>
                </a:ext>
              </a:extLst>
            </p:cNvPr>
            <p:cNvSpPr/>
            <p:nvPr/>
          </p:nvSpPr>
          <p:spPr>
            <a:xfrm rot="14610693">
              <a:off x="7528052" y="2598748"/>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Flecha: a la izquierda y derecha 12">
              <a:extLst>
                <a:ext uri="{FF2B5EF4-FFF2-40B4-BE49-F238E27FC236}">
                  <a16:creationId xmlns:a16="http://schemas.microsoft.com/office/drawing/2014/main" id="{AC46128C-20EC-4FD9-B8A9-89D5B1E7B4B0}"/>
                </a:ext>
              </a:extLst>
            </p:cNvPr>
            <p:cNvSpPr/>
            <p:nvPr/>
          </p:nvSpPr>
          <p:spPr>
            <a:xfrm rot="19243978">
              <a:off x="6861533" y="4853350"/>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Flecha: a la izquierda y derecha 13">
              <a:extLst>
                <a:ext uri="{FF2B5EF4-FFF2-40B4-BE49-F238E27FC236}">
                  <a16:creationId xmlns:a16="http://schemas.microsoft.com/office/drawing/2014/main" id="{02404E95-03BA-4989-8FD9-00F221E398C6}"/>
                </a:ext>
              </a:extLst>
            </p:cNvPr>
            <p:cNvSpPr/>
            <p:nvPr/>
          </p:nvSpPr>
          <p:spPr>
            <a:xfrm rot="17514393">
              <a:off x="3767103" y="2568992"/>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Flecha: a la izquierda y derecha 14">
              <a:extLst>
                <a:ext uri="{FF2B5EF4-FFF2-40B4-BE49-F238E27FC236}">
                  <a16:creationId xmlns:a16="http://schemas.microsoft.com/office/drawing/2014/main" id="{24E89E53-4D4B-4B1F-AB41-B0EABA1B1648}"/>
                </a:ext>
              </a:extLst>
            </p:cNvPr>
            <p:cNvSpPr/>
            <p:nvPr/>
          </p:nvSpPr>
          <p:spPr>
            <a:xfrm rot="13011760">
              <a:off x="4533715" y="4832908"/>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Flecha: a la izquierda y derecha 15">
              <a:extLst>
                <a:ext uri="{FF2B5EF4-FFF2-40B4-BE49-F238E27FC236}">
                  <a16:creationId xmlns:a16="http://schemas.microsoft.com/office/drawing/2014/main" id="{85A7D499-EE3B-4F6C-8ECE-B4E583424C13}"/>
                </a:ext>
              </a:extLst>
            </p:cNvPr>
            <p:cNvSpPr/>
            <p:nvPr/>
          </p:nvSpPr>
          <p:spPr>
            <a:xfrm>
              <a:off x="5657611" y="1181602"/>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33" name="CuadroTexto 32">
            <a:extLst>
              <a:ext uri="{FF2B5EF4-FFF2-40B4-BE49-F238E27FC236}">
                <a16:creationId xmlns:a16="http://schemas.microsoft.com/office/drawing/2014/main" id="{D0CDC433-7C33-4CF9-9414-4DFFE6692B8D}"/>
              </a:ext>
            </a:extLst>
          </p:cNvPr>
          <p:cNvSpPr txBox="1"/>
          <p:nvPr/>
        </p:nvSpPr>
        <p:spPr>
          <a:xfrm>
            <a:off x="608190" y="870020"/>
            <a:ext cx="2955043" cy="1015663"/>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Gestión Estratégica de Talento Humano</a:t>
            </a:r>
          </a:p>
          <a:p>
            <a:pPr algn="just"/>
            <a:r>
              <a:rPr lang="es-CO" sz="1500" dirty="0">
                <a:latin typeface="Arial" panose="020B0604020202020204" pitchFamily="34" charset="0"/>
                <a:cs typeface="Arial" panose="020B0604020202020204" pitchFamily="34" charset="0"/>
              </a:rPr>
              <a:t>Adopción de Política de administración de riesgos</a:t>
            </a:r>
          </a:p>
        </p:txBody>
      </p:sp>
      <p:sp>
        <p:nvSpPr>
          <p:cNvPr id="34" name="CuadroTexto 33">
            <a:extLst>
              <a:ext uri="{FF2B5EF4-FFF2-40B4-BE49-F238E27FC236}">
                <a16:creationId xmlns:a16="http://schemas.microsoft.com/office/drawing/2014/main" id="{274E522B-3999-4839-ADE7-78F48F5F91F4}"/>
              </a:ext>
            </a:extLst>
          </p:cNvPr>
          <p:cNvSpPr txBox="1"/>
          <p:nvPr/>
        </p:nvSpPr>
        <p:spPr>
          <a:xfrm>
            <a:off x="321709" y="3244951"/>
            <a:ext cx="2955043" cy="1015663"/>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Seguimiento exhaustivo a la implementación de planes, en primera de línea de defensa. </a:t>
            </a:r>
          </a:p>
          <a:p>
            <a:pPr algn="just"/>
            <a:r>
              <a:rPr lang="es-CO" sz="1500" dirty="0">
                <a:latin typeface="Arial" panose="020B0604020202020204" pitchFamily="34" charset="0"/>
                <a:cs typeface="Arial" panose="020B0604020202020204" pitchFamily="34" charset="0"/>
              </a:rPr>
              <a:t>PAAC – PM - PAA</a:t>
            </a:r>
          </a:p>
        </p:txBody>
      </p:sp>
      <p:sp>
        <p:nvSpPr>
          <p:cNvPr id="35" name="CuadroTexto 34">
            <a:extLst>
              <a:ext uri="{FF2B5EF4-FFF2-40B4-BE49-F238E27FC236}">
                <a16:creationId xmlns:a16="http://schemas.microsoft.com/office/drawing/2014/main" id="{2F6CB0B5-A43C-4367-8902-093A7EEB841C}"/>
              </a:ext>
            </a:extLst>
          </p:cNvPr>
          <p:cNvSpPr txBox="1"/>
          <p:nvPr/>
        </p:nvSpPr>
        <p:spPr>
          <a:xfrm>
            <a:off x="8600100" y="873178"/>
            <a:ext cx="3287100" cy="1077218"/>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600" dirty="0">
                <a:latin typeface="Arial" panose="020B0604020202020204" pitchFamily="34" charset="0"/>
                <a:cs typeface="Arial" panose="020B0604020202020204" pitchFamily="34" charset="0"/>
              </a:rPr>
              <a:t>Evaluar la pertinencia de mantener bajo administración los 39 riesgos cuyo tratamiento no finalizó en 2018</a:t>
            </a:r>
          </a:p>
        </p:txBody>
      </p:sp>
      <p:sp>
        <p:nvSpPr>
          <p:cNvPr id="36" name="CuadroTexto 35">
            <a:extLst>
              <a:ext uri="{FF2B5EF4-FFF2-40B4-BE49-F238E27FC236}">
                <a16:creationId xmlns:a16="http://schemas.microsoft.com/office/drawing/2014/main" id="{2A412607-62EC-4032-9809-CEB36C03F1BE}"/>
              </a:ext>
            </a:extLst>
          </p:cNvPr>
          <p:cNvSpPr txBox="1"/>
          <p:nvPr/>
        </p:nvSpPr>
        <p:spPr>
          <a:xfrm>
            <a:off x="8667045" y="3206862"/>
            <a:ext cx="2955043" cy="553998"/>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Revisión y rediseño de controles (Guía DAFP)</a:t>
            </a:r>
          </a:p>
        </p:txBody>
      </p:sp>
      <p:sp>
        <p:nvSpPr>
          <p:cNvPr id="37" name="CuadroTexto 36">
            <a:extLst>
              <a:ext uri="{FF2B5EF4-FFF2-40B4-BE49-F238E27FC236}">
                <a16:creationId xmlns:a16="http://schemas.microsoft.com/office/drawing/2014/main" id="{8954F053-86AF-444E-9844-61F2C9F53254}"/>
              </a:ext>
            </a:extLst>
          </p:cNvPr>
          <p:cNvSpPr txBox="1"/>
          <p:nvPr/>
        </p:nvSpPr>
        <p:spPr>
          <a:xfrm>
            <a:off x="1456403" y="5548735"/>
            <a:ext cx="9033313"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Oportunidad y calidad en el suministro de información que soporta la rendición de informes sobre el SCI</a:t>
            </a:r>
          </a:p>
        </p:txBody>
      </p:sp>
    </p:spTree>
    <p:extLst>
      <p:ext uri="{BB962C8B-B14F-4D97-AF65-F5344CB8AC3E}">
        <p14:creationId xmlns:p14="http://schemas.microsoft.com/office/powerpoint/2010/main" val="3943306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4. PLAN ANUAL DE AUDITORIA 2019 (Ver anexo 1)</a:t>
            </a:r>
          </a:p>
        </p:txBody>
      </p:sp>
      <p:grpSp>
        <p:nvGrpSpPr>
          <p:cNvPr id="2" name="Grupo 1">
            <a:extLst>
              <a:ext uri="{FF2B5EF4-FFF2-40B4-BE49-F238E27FC236}">
                <a16:creationId xmlns:a16="http://schemas.microsoft.com/office/drawing/2014/main" id="{6E551256-2530-4057-B064-8FE915FF34FA}"/>
              </a:ext>
            </a:extLst>
          </p:cNvPr>
          <p:cNvGrpSpPr/>
          <p:nvPr/>
        </p:nvGrpSpPr>
        <p:grpSpPr>
          <a:xfrm>
            <a:off x="547806" y="1068502"/>
            <a:ext cx="11184315" cy="738664"/>
            <a:chOff x="547806" y="1601716"/>
            <a:chExt cx="11184315" cy="738664"/>
          </a:xfrm>
        </p:grpSpPr>
        <p:sp>
          <p:nvSpPr>
            <p:cNvPr id="33" name="CuadroTexto 32">
              <a:extLst>
                <a:ext uri="{FF2B5EF4-FFF2-40B4-BE49-F238E27FC236}">
                  <a16:creationId xmlns:a16="http://schemas.microsoft.com/office/drawing/2014/main" id="{D0CDC433-7C33-4CF9-9414-4DFFE6692B8D}"/>
                </a:ext>
              </a:extLst>
            </p:cNvPr>
            <p:cNvSpPr txBox="1"/>
            <p:nvPr/>
          </p:nvSpPr>
          <p:spPr>
            <a:xfrm>
              <a:off x="547806" y="1805830"/>
              <a:ext cx="1692000"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OBJETIVO</a:t>
              </a:r>
            </a:p>
          </p:txBody>
        </p:sp>
        <p:sp>
          <p:nvSpPr>
            <p:cNvPr id="10" name="CuadroTexto 9">
              <a:extLst>
                <a:ext uri="{FF2B5EF4-FFF2-40B4-BE49-F238E27FC236}">
                  <a16:creationId xmlns:a16="http://schemas.microsoft.com/office/drawing/2014/main" id="{3113A3B4-22A7-4517-BE2C-777DE937D401}"/>
                </a:ext>
              </a:extLst>
            </p:cNvPr>
            <p:cNvSpPr txBox="1"/>
            <p:nvPr/>
          </p:nvSpPr>
          <p:spPr>
            <a:xfrm>
              <a:off x="2372264" y="1601716"/>
              <a:ext cx="9359857" cy="738664"/>
            </a:xfrm>
            <a:prstGeom prst="rect">
              <a:avLst/>
            </a:prstGeom>
            <a:noFill/>
          </p:spPr>
          <p:txBody>
            <a:bodyPr wrap="square" rtlCol="0">
              <a:spAutoFit/>
            </a:bodyPr>
            <a:lstStyle/>
            <a:p>
              <a:pPr algn="just">
                <a:spcBef>
                  <a:spcPts val="300"/>
                </a:spcBef>
                <a:spcAft>
                  <a:spcPts val="300"/>
                </a:spcAft>
                <a:tabLst>
                  <a:tab pos="2155825" algn="l"/>
                </a:tabLst>
              </a:pPr>
              <a:r>
                <a:rPr lang="es-CO" sz="1400" dirty="0">
                  <a:latin typeface="Arial" panose="020B0604020202020204" pitchFamily="34" charset="0"/>
                  <a:cs typeface="Arial" panose="020B0604020202020204" pitchFamily="34" charset="0"/>
                </a:rPr>
                <a:t>Verificar el cumplimiento de los objetivos, metas y planes propuestos en la vigencia, a través de monitoreos, seguimientos, evaluaciones y/o auditorias a los controles, riesgos y la gestión realizada por cada dependencia, con el fin contribuir al fortalecimiento del Sistema de Control Interno del Instituto.</a:t>
              </a:r>
            </a:p>
          </p:txBody>
        </p:sp>
      </p:grpSp>
      <p:grpSp>
        <p:nvGrpSpPr>
          <p:cNvPr id="3" name="Grupo 2">
            <a:extLst>
              <a:ext uri="{FF2B5EF4-FFF2-40B4-BE49-F238E27FC236}">
                <a16:creationId xmlns:a16="http://schemas.microsoft.com/office/drawing/2014/main" id="{9768D803-BE66-4A94-AB0B-5C0979B1BD3C}"/>
              </a:ext>
            </a:extLst>
          </p:cNvPr>
          <p:cNvGrpSpPr/>
          <p:nvPr/>
        </p:nvGrpSpPr>
        <p:grpSpPr>
          <a:xfrm>
            <a:off x="547804" y="2229213"/>
            <a:ext cx="11184317" cy="954107"/>
            <a:chOff x="547804" y="2455219"/>
            <a:chExt cx="11184317" cy="954107"/>
          </a:xfrm>
        </p:grpSpPr>
        <p:sp>
          <p:nvSpPr>
            <p:cNvPr id="34" name="CuadroTexto 33">
              <a:extLst>
                <a:ext uri="{FF2B5EF4-FFF2-40B4-BE49-F238E27FC236}">
                  <a16:creationId xmlns:a16="http://schemas.microsoft.com/office/drawing/2014/main" id="{274E522B-3999-4839-ADE7-78F48F5F91F4}"/>
                </a:ext>
              </a:extLst>
            </p:cNvPr>
            <p:cNvSpPr txBox="1"/>
            <p:nvPr/>
          </p:nvSpPr>
          <p:spPr>
            <a:xfrm>
              <a:off x="547804" y="2770689"/>
              <a:ext cx="1692000"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ALCANCE</a:t>
              </a:r>
            </a:p>
          </p:txBody>
        </p:sp>
        <p:sp>
          <p:nvSpPr>
            <p:cNvPr id="12" name="CuadroTexto 11">
              <a:extLst>
                <a:ext uri="{FF2B5EF4-FFF2-40B4-BE49-F238E27FC236}">
                  <a16:creationId xmlns:a16="http://schemas.microsoft.com/office/drawing/2014/main" id="{C08B04A3-2C05-422A-B877-359EE621CB37}"/>
                </a:ext>
              </a:extLst>
            </p:cNvPr>
            <p:cNvSpPr txBox="1"/>
            <p:nvPr/>
          </p:nvSpPr>
          <p:spPr>
            <a:xfrm>
              <a:off x="2372265" y="2455219"/>
              <a:ext cx="9359856" cy="954107"/>
            </a:xfrm>
            <a:prstGeom prst="rect">
              <a:avLst/>
            </a:prstGeom>
            <a:noFill/>
          </p:spPr>
          <p:txBody>
            <a:bodyPr wrap="square" rtlCol="0">
              <a:spAutoFit/>
            </a:bodyPr>
            <a:lstStyle/>
            <a:p>
              <a:pPr algn="just">
                <a:spcBef>
                  <a:spcPts val="300"/>
                </a:spcBef>
                <a:spcAft>
                  <a:spcPts val="300"/>
                </a:spcAft>
                <a:tabLst>
                  <a:tab pos="2155825" algn="l"/>
                </a:tabLst>
              </a:pPr>
              <a:r>
                <a:rPr lang="es-CO" sz="1400" dirty="0">
                  <a:latin typeface="Arial" panose="020B0604020202020204" pitchFamily="34" charset="0"/>
                  <a:cs typeface="Arial" panose="020B0604020202020204" pitchFamily="34" charset="0"/>
                </a:rPr>
                <a:t>Evaluar de manera integral los procesos y asuntos priorizados y, selectivamente, las actividades, programas, procesos contractuales y/o eventos que se estén realizando y que presenten algún riesgo para el cumplimiento de las metas y objetivos de la Entidad, dando aplicación a los lineamientos internos en materia de auditoria así como los que expida el DAFP.</a:t>
              </a:r>
            </a:p>
          </p:txBody>
        </p:sp>
      </p:grpSp>
      <p:grpSp>
        <p:nvGrpSpPr>
          <p:cNvPr id="5" name="Grupo 4">
            <a:extLst>
              <a:ext uri="{FF2B5EF4-FFF2-40B4-BE49-F238E27FC236}">
                <a16:creationId xmlns:a16="http://schemas.microsoft.com/office/drawing/2014/main" id="{C25634B0-48F8-4D1F-BD84-605C35AC56F8}"/>
              </a:ext>
            </a:extLst>
          </p:cNvPr>
          <p:cNvGrpSpPr/>
          <p:nvPr/>
        </p:nvGrpSpPr>
        <p:grpSpPr>
          <a:xfrm>
            <a:off x="547805" y="3509390"/>
            <a:ext cx="11184316" cy="523220"/>
            <a:chOff x="547805" y="3509390"/>
            <a:chExt cx="11184316" cy="523220"/>
          </a:xfrm>
        </p:grpSpPr>
        <p:sp>
          <p:nvSpPr>
            <p:cNvPr id="38" name="CuadroTexto 37">
              <a:extLst>
                <a:ext uri="{FF2B5EF4-FFF2-40B4-BE49-F238E27FC236}">
                  <a16:creationId xmlns:a16="http://schemas.microsoft.com/office/drawing/2014/main" id="{EE0DDBB6-1545-49F4-91DE-8CE7CD266E5C}"/>
                </a:ext>
              </a:extLst>
            </p:cNvPr>
            <p:cNvSpPr txBox="1"/>
            <p:nvPr/>
          </p:nvSpPr>
          <p:spPr>
            <a:xfrm>
              <a:off x="547805" y="3609418"/>
              <a:ext cx="1692000"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CRITERIOS</a:t>
              </a:r>
            </a:p>
          </p:txBody>
        </p:sp>
        <p:sp>
          <p:nvSpPr>
            <p:cNvPr id="13" name="CuadroTexto 12">
              <a:extLst>
                <a:ext uri="{FF2B5EF4-FFF2-40B4-BE49-F238E27FC236}">
                  <a16:creationId xmlns:a16="http://schemas.microsoft.com/office/drawing/2014/main" id="{6AD6317F-0505-482A-90CB-B25E1DBFBC26}"/>
                </a:ext>
              </a:extLst>
            </p:cNvPr>
            <p:cNvSpPr txBox="1"/>
            <p:nvPr/>
          </p:nvSpPr>
          <p:spPr>
            <a:xfrm>
              <a:off x="2372265" y="3509390"/>
              <a:ext cx="9359856" cy="523220"/>
            </a:xfrm>
            <a:prstGeom prst="rect">
              <a:avLst/>
            </a:prstGeom>
            <a:noFill/>
          </p:spPr>
          <p:txBody>
            <a:bodyPr wrap="square" rtlCol="0">
              <a:spAutoFit/>
            </a:bodyPr>
            <a:lstStyle/>
            <a:p>
              <a:pPr algn="just">
                <a:spcBef>
                  <a:spcPts val="300"/>
                </a:spcBef>
                <a:spcAft>
                  <a:spcPts val="300"/>
                </a:spcAft>
                <a:tabLst>
                  <a:tab pos="2155825" algn="l"/>
                </a:tabLst>
              </a:pPr>
              <a:r>
                <a:rPr lang="es-CO" sz="1400" dirty="0">
                  <a:latin typeface="Arial" panose="020B0604020202020204" pitchFamily="34" charset="0"/>
                  <a:cs typeface="Arial" panose="020B0604020202020204" pitchFamily="34" charset="0"/>
                </a:rPr>
                <a:t>Normatividad aplicable a los procesos y asuntos auditados así como los lineamientos y políticas de operación adoptadas formalmente en el IDRD</a:t>
              </a:r>
            </a:p>
          </p:txBody>
        </p:sp>
      </p:grpSp>
      <p:grpSp>
        <p:nvGrpSpPr>
          <p:cNvPr id="7" name="Grupo 6">
            <a:extLst>
              <a:ext uri="{FF2B5EF4-FFF2-40B4-BE49-F238E27FC236}">
                <a16:creationId xmlns:a16="http://schemas.microsoft.com/office/drawing/2014/main" id="{DB6778B4-CA32-433B-82BB-873F6D3455B9}"/>
              </a:ext>
            </a:extLst>
          </p:cNvPr>
          <p:cNvGrpSpPr/>
          <p:nvPr/>
        </p:nvGrpSpPr>
        <p:grpSpPr>
          <a:xfrm>
            <a:off x="547804" y="4681705"/>
            <a:ext cx="11184316" cy="523220"/>
            <a:chOff x="547805" y="4150790"/>
            <a:chExt cx="11184316" cy="523220"/>
          </a:xfrm>
        </p:grpSpPr>
        <p:sp>
          <p:nvSpPr>
            <p:cNvPr id="39" name="CuadroTexto 38">
              <a:extLst>
                <a:ext uri="{FF2B5EF4-FFF2-40B4-BE49-F238E27FC236}">
                  <a16:creationId xmlns:a16="http://schemas.microsoft.com/office/drawing/2014/main" id="{420E878D-93C7-4508-BCA1-6038D59AED7E}"/>
                </a:ext>
              </a:extLst>
            </p:cNvPr>
            <p:cNvSpPr txBox="1"/>
            <p:nvPr/>
          </p:nvSpPr>
          <p:spPr>
            <a:xfrm>
              <a:off x="547805" y="4251755"/>
              <a:ext cx="1692000"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RECURSOS</a:t>
              </a:r>
            </a:p>
          </p:txBody>
        </p:sp>
        <p:sp>
          <p:nvSpPr>
            <p:cNvPr id="14" name="CuadroTexto 13">
              <a:extLst>
                <a:ext uri="{FF2B5EF4-FFF2-40B4-BE49-F238E27FC236}">
                  <a16:creationId xmlns:a16="http://schemas.microsoft.com/office/drawing/2014/main" id="{C75A1725-86B5-420F-AC7E-3AAE1763BCCA}"/>
                </a:ext>
              </a:extLst>
            </p:cNvPr>
            <p:cNvSpPr txBox="1"/>
            <p:nvPr/>
          </p:nvSpPr>
          <p:spPr>
            <a:xfrm>
              <a:off x="2372265" y="4150790"/>
              <a:ext cx="9359856" cy="523220"/>
            </a:xfrm>
            <a:prstGeom prst="rect">
              <a:avLst/>
            </a:prstGeom>
            <a:noFill/>
          </p:spPr>
          <p:txBody>
            <a:bodyPr wrap="square" rtlCol="0">
              <a:spAutoFit/>
            </a:bodyPr>
            <a:lstStyle/>
            <a:p>
              <a:pPr algn="just">
                <a:spcBef>
                  <a:spcPts val="300"/>
                </a:spcBef>
                <a:spcAft>
                  <a:spcPts val="300"/>
                </a:spcAft>
                <a:tabLst>
                  <a:tab pos="2155825" algn="l"/>
                </a:tabLst>
              </a:pPr>
              <a:r>
                <a:rPr lang="es-CO" sz="1400" dirty="0">
                  <a:latin typeface="Arial" panose="020B0604020202020204" pitchFamily="34" charset="0"/>
                  <a:cs typeface="Arial" panose="020B0604020202020204" pitchFamily="34" charset="0"/>
                </a:rPr>
                <a:t>Equipo profesionales OCI, </a:t>
              </a:r>
              <a:r>
                <a:rPr lang="es-CO" sz="1400" dirty="0" err="1">
                  <a:latin typeface="Arial" panose="020B0604020202020204" pitchFamily="34" charset="0"/>
                  <a:cs typeface="Arial" panose="020B0604020202020204" pitchFamily="34" charset="0"/>
                </a:rPr>
                <a:t>TIC’s</a:t>
              </a:r>
              <a:r>
                <a:rPr lang="es-CO" sz="1400" dirty="0">
                  <a:latin typeface="Arial" panose="020B0604020202020204" pitchFamily="34" charset="0"/>
                  <a:cs typeface="Arial" panose="020B0604020202020204" pitchFamily="34" charset="0"/>
                </a:rPr>
                <a:t>, documentos y registros de los procesos y asuntos auditados, papeles de trabajo y medio de transporte para visitas de campo.</a:t>
              </a:r>
            </a:p>
          </p:txBody>
        </p:sp>
      </p:grpSp>
    </p:spTree>
    <p:extLst>
      <p:ext uri="{BB962C8B-B14F-4D97-AF65-F5344CB8AC3E}">
        <p14:creationId xmlns:p14="http://schemas.microsoft.com/office/powerpoint/2010/main" val="475246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4. PLAN ANUAL DE AUDITORIA 2019</a:t>
            </a:r>
          </a:p>
        </p:txBody>
      </p:sp>
      <p:sp>
        <p:nvSpPr>
          <p:cNvPr id="36" name="CuadroTexto 35">
            <a:extLst>
              <a:ext uri="{FF2B5EF4-FFF2-40B4-BE49-F238E27FC236}">
                <a16:creationId xmlns:a16="http://schemas.microsoft.com/office/drawing/2014/main" id="{2A412607-62EC-4032-9809-CEB36C03F1BE}"/>
              </a:ext>
            </a:extLst>
          </p:cNvPr>
          <p:cNvSpPr txBox="1"/>
          <p:nvPr/>
        </p:nvSpPr>
        <p:spPr>
          <a:xfrm>
            <a:off x="478794" y="5007609"/>
            <a:ext cx="3989689" cy="323165"/>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algn="just"/>
            <a:r>
              <a:rPr lang="es-CO" sz="1500" b="1" dirty="0">
                <a:latin typeface="Arial" panose="020B0604020202020204" pitchFamily="34" charset="0"/>
                <a:cs typeface="Arial" panose="020B0604020202020204" pitchFamily="34" charset="0"/>
              </a:rPr>
              <a:t>INFORMES SOBRE EL ESTADO DEL SCI</a:t>
            </a:r>
          </a:p>
        </p:txBody>
      </p:sp>
      <p:grpSp>
        <p:nvGrpSpPr>
          <p:cNvPr id="2" name="Grupo 1">
            <a:extLst>
              <a:ext uri="{FF2B5EF4-FFF2-40B4-BE49-F238E27FC236}">
                <a16:creationId xmlns:a16="http://schemas.microsoft.com/office/drawing/2014/main" id="{AB513024-4407-41F7-8209-32BE94ED384E}"/>
              </a:ext>
            </a:extLst>
          </p:cNvPr>
          <p:cNvGrpSpPr/>
          <p:nvPr/>
        </p:nvGrpSpPr>
        <p:grpSpPr>
          <a:xfrm>
            <a:off x="478794" y="704788"/>
            <a:ext cx="11028844" cy="2985433"/>
            <a:chOff x="478794" y="1213746"/>
            <a:chExt cx="11028844" cy="2985433"/>
          </a:xfrm>
        </p:grpSpPr>
        <p:sp>
          <p:nvSpPr>
            <p:cNvPr id="35" name="CuadroTexto 34">
              <a:extLst>
                <a:ext uri="{FF2B5EF4-FFF2-40B4-BE49-F238E27FC236}">
                  <a16:creationId xmlns:a16="http://schemas.microsoft.com/office/drawing/2014/main" id="{2F6CB0B5-A43C-4367-8902-093A7EEB841C}"/>
                </a:ext>
              </a:extLst>
            </p:cNvPr>
            <p:cNvSpPr txBox="1"/>
            <p:nvPr/>
          </p:nvSpPr>
          <p:spPr>
            <a:xfrm>
              <a:off x="478794" y="2317324"/>
              <a:ext cx="1807206" cy="553998"/>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AUDITORIAS Y SEGUIMIENTOS</a:t>
              </a:r>
            </a:p>
          </p:txBody>
        </p:sp>
        <p:sp>
          <p:nvSpPr>
            <p:cNvPr id="15" name="CuadroTexto 14">
              <a:extLst>
                <a:ext uri="{FF2B5EF4-FFF2-40B4-BE49-F238E27FC236}">
                  <a16:creationId xmlns:a16="http://schemas.microsoft.com/office/drawing/2014/main" id="{16067503-6A77-4107-A1DF-F778617C1E73}"/>
                </a:ext>
              </a:extLst>
            </p:cNvPr>
            <p:cNvSpPr txBox="1"/>
            <p:nvPr/>
          </p:nvSpPr>
          <p:spPr>
            <a:xfrm>
              <a:off x="2587926" y="1213746"/>
              <a:ext cx="8919712" cy="2985433"/>
            </a:xfrm>
            <a:prstGeom prst="rect">
              <a:avLst/>
            </a:prstGeom>
            <a:noFill/>
          </p:spPr>
          <p:txBody>
            <a:bodyPr wrap="square" rtlCol="0">
              <a:spAutoFit/>
            </a:bodyPr>
            <a:lstStyle/>
            <a:p>
              <a:pPr algn="just">
                <a:spcBef>
                  <a:spcPts val="300"/>
                </a:spcBef>
                <a:spcAft>
                  <a:spcPts val="300"/>
                </a:spcAft>
                <a:tabLst>
                  <a:tab pos="2155825" algn="l"/>
                </a:tabLst>
              </a:pPr>
              <a:r>
                <a:rPr lang="es-CO" sz="1400" u="sng" dirty="0">
                  <a:latin typeface="Arial" panose="020B0604020202020204" pitchFamily="34" charset="0"/>
                  <a:cs typeface="Arial" panose="020B0604020202020204" pitchFamily="34" charset="0"/>
                </a:rPr>
                <a:t>Auditoría a procesos (5) :</a:t>
              </a:r>
              <a:r>
                <a:rPr lang="es-CO" sz="1400" dirty="0">
                  <a:latin typeface="Arial" panose="020B0604020202020204" pitchFamily="34" charset="0"/>
                  <a:cs typeface="Arial" panose="020B0604020202020204" pitchFamily="34" charset="0"/>
                </a:rPr>
                <a:t> PLANEACION ESTRATEGICA - GESTION DE COMUNICACIONES - GESTION DE RECURSOS FÍSICOS - TALENTO HUMANO – GESTION DE ASUNTOS LOCALES</a:t>
              </a:r>
            </a:p>
            <a:p>
              <a:pPr algn="just">
                <a:spcBef>
                  <a:spcPts val="300"/>
                </a:spcBef>
                <a:spcAft>
                  <a:spcPts val="300"/>
                </a:spcAft>
                <a:tabLst>
                  <a:tab pos="2155825" algn="l"/>
                </a:tabLst>
              </a:pPr>
              <a:endParaRPr lang="es-CO" sz="1400" u="sng" dirty="0">
                <a:latin typeface="Arial" panose="020B0604020202020204" pitchFamily="34" charset="0"/>
                <a:cs typeface="Arial" panose="020B0604020202020204" pitchFamily="34" charset="0"/>
              </a:endParaRPr>
            </a:p>
            <a:p>
              <a:pPr algn="just">
                <a:spcBef>
                  <a:spcPts val="300"/>
                </a:spcBef>
                <a:spcAft>
                  <a:spcPts val="300"/>
                </a:spcAft>
                <a:tabLst>
                  <a:tab pos="2155825" algn="l"/>
                </a:tabLst>
              </a:pPr>
              <a:r>
                <a:rPr lang="es-CO" sz="1400" u="sng" dirty="0">
                  <a:latin typeface="Arial" panose="020B0604020202020204" pitchFamily="34" charset="0"/>
                  <a:cs typeface="Arial" panose="020B0604020202020204" pitchFamily="34" charset="0"/>
                </a:rPr>
                <a:t>Auditoría a asuntos (5) :</a:t>
              </a:r>
              <a:r>
                <a:rPr lang="es-CO" sz="1400" dirty="0">
                  <a:latin typeface="Arial" panose="020B0604020202020204" pitchFamily="34" charset="0"/>
                  <a:cs typeface="Arial" panose="020B0604020202020204" pitchFamily="34" charset="0"/>
                </a:rPr>
                <a:t> Otorgamiento de reconocimiento deportivo a clubes - Evaluación proceso de selección contractual – Aplicación Decreto 371 de 2010 – Aprovechamiento sistema Bogotá Te Escucha - Cobertura poblacional actividades de recreación</a:t>
              </a:r>
            </a:p>
            <a:p>
              <a:pPr algn="just">
                <a:spcBef>
                  <a:spcPts val="300"/>
                </a:spcBef>
                <a:spcAft>
                  <a:spcPts val="300"/>
                </a:spcAft>
                <a:tabLst>
                  <a:tab pos="2155825" algn="l"/>
                </a:tabLst>
              </a:pPr>
              <a:endParaRPr lang="es-CO" sz="1400" dirty="0">
                <a:latin typeface="Arial" panose="020B0604020202020204" pitchFamily="34" charset="0"/>
                <a:cs typeface="Arial" panose="020B0604020202020204" pitchFamily="34" charset="0"/>
              </a:endParaRPr>
            </a:p>
            <a:p>
              <a:pPr algn="just">
                <a:spcBef>
                  <a:spcPts val="300"/>
                </a:spcBef>
                <a:spcAft>
                  <a:spcPts val="300"/>
                </a:spcAft>
                <a:tabLst>
                  <a:tab pos="2155825" algn="l"/>
                </a:tabLst>
              </a:pPr>
              <a:r>
                <a:rPr lang="es-CO" sz="1400" u="sng" dirty="0">
                  <a:latin typeface="Arial" panose="020B0604020202020204" pitchFamily="34" charset="0"/>
                  <a:cs typeface="Arial" panose="020B0604020202020204" pitchFamily="34" charset="0"/>
                </a:rPr>
                <a:t>Seguimientos (9):</a:t>
              </a:r>
              <a:r>
                <a:rPr lang="es-CO" sz="1400" dirty="0">
                  <a:latin typeface="Arial" panose="020B0604020202020204" pitchFamily="34" charset="0"/>
                  <a:cs typeface="Arial" panose="020B0604020202020204" pitchFamily="34" charset="0"/>
                </a:rPr>
                <a:t> Ejecución </a:t>
              </a:r>
              <a:r>
                <a:rPr lang="es-CO" sz="1400" dirty="0" err="1">
                  <a:latin typeface="Arial" panose="020B0604020202020204" pitchFamily="34" charset="0"/>
                  <a:cs typeface="Arial" panose="020B0604020202020204" pitchFamily="34" charset="0"/>
                </a:rPr>
                <a:t>CEFE’s</a:t>
              </a:r>
              <a:r>
                <a:rPr lang="es-CO" sz="1400" dirty="0">
                  <a:latin typeface="Arial" panose="020B0604020202020204" pitchFamily="34" charset="0"/>
                  <a:cs typeface="Arial" panose="020B0604020202020204" pitchFamily="34" charset="0"/>
                </a:rPr>
                <a:t> – Preparación deportistas para Juegos Nacionales – Gestión del Comité de Conciliación - Implementación Política de Seguridad Digital - Implementación Nuevo Código Disciplinario (Ley 1952/19) - Aplicación Ley 1712 de 2014 Transparencia y acceso a la información - Gestión de Alianzas Público Privadas - Administración y manejo de canchas sintéticas de parques vecinales y su aprovechamiento económico -  Cumplimiento de planes institucionales</a:t>
              </a:r>
            </a:p>
          </p:txBody>
        </p:sp>
      </p:grpSp>
      <p:sp>
        <p:nvSpPr>
          <p:cNvPr id="16" name="CuadroTexto 15">
            <a:extLst>
              <a:ext uri="{FF2B5EF4-FFF2-40B4-BE49-F238E27FC236}">
                <a16:creationId xmlns:a16="http://schemas.microsoft.com/office/drawing/2014/main" id="{6B12404B-E50C-4981-ABC8-C5B530368E48}"/>
              </a:ext>
            </a:extLst>
          </p:cNvPr>
          <p:cNvSpPr txBox="1"/>
          <p:nvPr/>
        </p:nvSpPr>
        <p:spPr>
          <a:xfrm>
            <a:off x="478794" y="3930225"/>
            <a:ext cx="1807206" cy="553998"/>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CICLO DE AUDITORIA</a:t>
            </a:r>
          </a:p>
        </p:txBody>
      </p:sp>
      <p:sp>
        <p:nvSpPr>
          <p:cNvPr id="17" name="CuadroTexto 16">
            <a:extLst>
              <a:ext uri="{FF2B5EF4-FFF2-40B4-BE49-F238E27FC236}">
                <a16:creationId xmlns:a16="http://schemas.microsoft.com/office/drawing/2014/main" id="{574F8061-3995-4E92-8818-3AC217EC6F96}"/>
              </a:ext>
            </a:extLst>
          </p:cNvPr>
          <p:cNvSpPr txBox="1"/>
          <p:nvPr/>
        </p:nvSpPr>
        <p:spPr>
          <a:xfrm>
            <a:off x="2587926" y="4053335"/>
            <a:ext cx="9359856" cy="307777"/>
          </a:xfrm>
          <a:prstGeom prst="rect">
            <a:avLst/>
          </a:prstGeom>
          <a:noFill/>
        </p:spPr>
        <p:txBody>
          <a:bodyPr wrap="square" rtlCol="0">
            <a:spAutoFit/>
          </a:bodyPr>
          <a:lstStyle/>
          <a:p>
            <a:pPr algn="just">
              <a:spcBef>
                <a:spcPts val="300"/>
              </a:spcBef>
              <a:spcAft>
                <a:spcPts val="300"/>
              </a:spcAft>
              <a:tabLst>
                <a:tab pos="2155825" algn="l"/>
              </a:tabLst>
            </a:pPr>
            <a:r>
              <a:rPr lang="es-CO" sz="1400" dirty="0">
                <a:latin typeface="Arial" panose="020B0604020202020204" pitchFamily="34" charset="0"/>
                <a:cs typeface="Arial" panose="020B0604020202020204" pitchFamily="34" charset="0"/>
              </a:rPr>
              <a:t>Febrero a Diciembre 2019</a:t>
            </a:r>
          </a:p>
        </p:txBody>
      </p:sp>
      <p:sp>
        <p:nvSpPr>
          <p:cNvPr id="18" name="CuadroTexto 17">
            <a:extLst>
              <a:ext uri="{FF2B5EF4-FFF2-40B4-BE49-F238E27FC236}">
                <a16:creationId xmlns:a16="http://schemas.microsoft.com/office/drawing/2014/main" id="{12F7B3DB-4980-449D-9CF7-9C6BF1FDA53F}"/>
              </a:ext>
            </a:extLst>
          </p:cNvPr>
          <p:cNvSpPr txBox="1"/>
          <p:nvPr/>
        </p:nvSpPr>
        <p:spPr>
          <a:xfrm>
            <a:off x="4684144" y="4795742"/>
            <a:ext cx="6823494" cy="815608"/>
          </a:xfrm>
          <a:prstGeom prst="rect">
            <a:avLst/>
          </a:prstGeom>
          <a:noFill/>
        </p:spPr>
        <p:txBody>
          <a:bodyPr wrap="square" rtlCol="0">
            <a:spAutoFit/>
          </a:bodyPr>
          <a:lstStyle/>
          <a:p>
            <a:pPr algn="just">
              <a:spcBef>
                <a:spcPts val="300"/>
              </a:spcBef>
              <a:spcAft>
                <a:spcPts val="300"/>
              </a:spcAft>
              <a:tabLst>
                <a:tab pos="2155825" algn="l"/>
              </a:tabLst>
            </a:pPr>
            <a:r>
              <a:rPr lang="es-CO" sz="1400" dirty="0">
                <a:latin typeface="Arial" panose="020B0604020202020204" pitchFamily="34" charset="0"/>
                <a:cs typeface="Arial" panose="020B0604020202020204" pitchFamily="34" charset="0"/>
              </a:rPr>
              <a:t>117 Informes elaborados a partir de la información suministrada por todas las dependencias del IDRD. </a:t>
            </a:r>
          </a:p>
          <a:p>
            <a:pPr algn="just">
              <a:spcBef>
                <a:spcPts val="300"/>
              </a:spcBef>
              <a:spcAft>
                <a:spcPts val="300"/>
              </a:spcAft>
              <a:tabLst>
                <a:tab pos="2155825" algn="l"/>
              </a:tabLst>
            </a:pPr>
            <a:r>
              <a:rPr lang="es-CO" sz="1400" dirty="0">
                <a:latin typeface="Arial" panose="020B0604020202020204" pitchFamily="34" charset="0"/>
                <a:cs typeface="Arial" panose="020B0604020202020204" pitchFamily="34" charset="0"/>
              </a:rPr>
              <a:t>El suministro de esta información representa una carga adicional para cada proceso </a:t>
            </a:r>
          </a:p>
        </p:txBody>
      </p:sp>
    </p:spTree>
    <p:extLst>
      <p:ext uri="{BB962C8B-B14F-4D97-AF65-F5344CB8AC3E}">
        <p14:creationId xmlns:p14="http://schemas.microsoft.com/office/powerpoint/2010/main" val="880663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4. PLAN ANUAL DE AUDITORIA 2019</a:t>
            </a:r>
          </a:p>
        </p:txBody>
      </p:sp>
      <p:pic>
        <p:nvPicPr>
          <p:cNvPr id="5" name="Imagen 4">
            <a:extLst>
              <a:ext uri="{FF2B5EF4-FFF2-40B4-BE49-F238E27FC236}">
                <a16:creationId xmlns:a16="http://schemas.microsoft.com/office/drawing/2014/main" id="{46C26D62-1211-4545-A230-EAB8FD35FFD5}"/>
              </a:ext>
            </a:extLst>
          </p:cNvPr>
          <p:cNvPicPr>
            <a:picLocks noChangeAspect="1"/>
          </p:cNvPicPr>
          <p:nvPr/>
        </p:nvPicPr>
        <p:blipFill>
          <a:blip r:embed="rId3"/>
          <a:stretch>
            <a:fillRect/>
          </a:stretch>
        </p:blipFill>
        <p:spPr>
          <a:xfrm>
            <a:off x="785005" y="827020"/>
            <a:ext cx="10817524" cy="5080958"/>
          </a:xfrm>
          <a:prstGeom prst="rect">
            <a:avLst/>
          </a:prstGeom>
        </p:spPr>
      </p:pic>
    </p:spTree>
    <p:extLst>
      <p:ext uri="{BB962C8B-B14F-4D97-AF65-F5344CB8AC3E}">
        <p14:creationId xmlns:p14="http://schemas.microsoft.com/office/powerpoint/2010/main" val="34112949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4. PLAN ANUAL DE AUDITORIA 2019</a:t>
            </a:r>
          </a:p>
        </p:txBody>
      </p:sp>
      <p:pic>
        <p:nvPicPr>
          <p:cNvPr id="2" name="Imagen 1">
            <a:extLst>
              <a:ext uri="{FF2B5EF4-FFF2-40B4-BE49-F238E27FC236}">
                <a16:creationId xmlns:a16="http://schemas.microsoft.com/office/drawing/2014/main" id="{25C0D6EF-4521-4951-AEC3-C56B02A2966D}"/>
              </a:ext>
            </a:extLst>
          </p:cNvPr>
          <p:cNvPicPr>
            <a:picLocks noChangeAspect="1"/>
          </p:cNvPicPr>
          <p:nvPr/>
        </p:nvPicPr>
        <p:blipFill>
          <a:blip r:embed="rId3"/>
          <a:stretch>
            <a:fillRect/>
          </a:stretch>
        </p:blipFill>
        <p:spPr>
          <a:xfrm>
            <a:off x="538360" y="1259456"/>
            <a:ext cx="11248198" cy="4209187"/>
          </a:xfrm>
          <a:prstGeom prst="rect">
            <a:avLst/>
          </a:prstGeom>
        </p:spPr>
      </p:pic>
    </p:spTree>
    <p:extLst>
      <p:ext uri="{BB962C8B-B14F-4D97-AF65-F5344CB8AC3E}">
        <p14:creationId xmlns:p14="http://schemas.microsoft.com/office/powerpoint/2010/main" val="21163714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7" y="621774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5. PRESENTACIÓN RESULTADOS DEL PROCESO DE IMPLEMENTACIÓN DEL NUEVO MARCO NORMATIVO CONTABLE EN EL IDRD</a:t>
            </a:r>
          </a:p>
        </p:txBody>
      </p:sp>
      <p:graphicFrame>
        <p:nvGraphicFramePr>
          <p:cNvPr id="10" name="Diagrama 9">
            <a:extLst>
              <a:ext uri="{FF2B5EF4-FFF2-40B4-BE49-F238E27FC236}">
                <a16:creationId xmlns:a16="http://schemas.microsoft.com/office/drawing/2014/main" id="{6860C5D7-7FF8-4A63-86BE-028F9770DB3A}"/>
              </a:ext>
            </a:extLst>
          </p:cNvPr>
          <p:cNvGraphicFramePr/>
          <p:nvPr>
            <p:extLst>
              <p:ext uri="{D42A27DB-BD31-4B8C-83A1-F6EECF244321}">
                <p14:modId xmlns:p14="http://schemas.microsoft.com/office/powerpoint/2010/main" val="2155319489"/>
              </p:ext>
            </p:extLst>
          </p:nvPr>
        </p:nvGraphicFramePr>
        <p:xfrm>
          <a:off x="580704" y="1008182"/>
          <a:ext cx="10761211" cy="5209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10477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1192922" y="919336"/>
            <a:ext cx="9599118" cy="4431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ORDEN DEL DÍA</a:t>
            </a:r>
          </a:p>
          <a:p>
            <a:pPr marL="0" marR="0" indent="0" algn="ctr" defTabSz="449262" rtl="0" fontAlgn="auto" latinLnBrk="0" hangingPunct="0">
              <a:lnSpc>
                <a:spcPct val="100000"/>
              </a:lnSpc>
              <a:spcBef>
                <a:spcPts val="0"/>
              </a:spcBef>
              <a:spcAft>
                <a:spcPts val="0"/>
              </a:spcAft>
              <a:buClrTx/>
              <a:buSzTx/>
              <a:buFontTx/>
              <a:buNone/>
              <a:tabLst/>
            </a:pPr>
            <a:endParaRPr lang="es-CO" sz="2200" b="1" dirty="0">
              <a:solidFill>
                <a:srgbClr val="002060"/>
              </a:solidFill>
              <a:latin typeface="Arial" panose="020B0604020202020204" pitchFamily="34" charset="0"/>
              <a:cs typeface="Arial" panose="020B0604020202020204" pitchFamily="34" charset="0"/>
            </a:endParaRPr>
          </a:p>
          <a:p>
            <a:pPr marL="342900" lvl="0" indent="-342900" algn="just">
              <a:spcBef>
                <a:spcPts val="300"/>
              </a:spcBef>
              <a:spcAft>
                <a:spcPts val="300"/>
              </a:spcAft>
              <a:buFont typeface="+mj-lt"/>
              <a:buAutoNum type="arabicPeriod"/>
            </a:pPr>
            <a:r>
              <a:rPr lang="es-ES" dirty="0">
                <a:solidFill>
                  <a:srgbClr val="002060"/>
                </a:solidFill>
                <a:latin typeface="Arial" panose="020B0604020202020204" pitchFamily="34" charset="0"/>
                <a:cs typeface="Arial" panose="020B0604020202020204" pitchFamily="34" charset="0"/>
              </a:rPr>
              <a:t>Llamado a lista y verificación del Quorum</a:t>
            </a:r>
            <a:endParaRPr lang="es-CO" dirty="0">
              <a:solidFill>
                <a:srgbClr val="002060"/>
              </a:solidFill>
              <a:latin typeface="Arial" panose="020B0604020202020204" pitchFamily="34" charset="0"/>
              <a:cs typeface="Arial" panose="020B0604020202020204" pitchFamily="34" charset="0"/>
            </a:endParaRPr>
          </a:p>
          <a:p>
            <a:pPr marL="342900" lvl="0" indent="-342900" algn="just">
              <a:spcBef>
                <a:spcPts val="300"/>
              </a:spcBef>
              <a:spcAft>
                <a:spcPts val="300"/>
              </a:spcAft>
              <a:buFont typeface="+mj-lt"/>
              <a:buAutoNum type="arabicPeriod"/>
            </a:pPr>
            <a:r>
              <a:rPr lang="es-ES" dirty="0">
                <a:solidFill>
                  <a:srgbClr val="002060"/>
                </a:solidFill>
                <a:latin typeface="Arial" panose="020B0604020202020204" pitchFamily="34" charset="0"/>
                <a:cs typeface="Arial" panose="020B0604020202020204" pitchFamily="34" charset="0"/>
              </a:rPr>
              <a:t>Lectura del acta anterior y resultados frente a los compromisos adquiridos</a:t>
            </a:r>
            <a:endParaRPr lang="es-CO" dirty="0">
              <a:solidFill>
                <a:srgbClr val="002060"/>
              </a:solidFill>
              <a:latin typeface="Arial" panose="020B0604020202020204" pitchFamily="34" charset="0"/>
              <a:cs typeface="Arial" panose="020B0604020202020204" pitchFamily="34" charset="0"/>
            </a:endParaRPr>
          </a:p>
          <a:p>
            <a:pPr marL="342900" lvl="0" indent="-342900" algn="just">
              <a:spcBef>
                <a:spcPts val="300"/>
              </a:spcBef>
              <a:spcAft>
                <a:spcPts val="300"/>
              </a:spcAft>
              <a:buFont typeface="+mj-lt"/>
              <a:buAutoNum type="arabicPeriod"/>
            </a:pPr>
            <a:r>
              <a:rPr lang="es-ES" dirty="0">
                <a:solidFill>
                  <a:srgbClr val="002060"/>
                </a:solidFill>
                <a:latin typeface="Arial" panose="020B0604020202020204" pitchFamily="34" charset="0"/>
                <a:cs typeface="Arial" panose="020B0604020202020204" pitchFamily="34" charset="0"/>
              </a:rPr>
              <a:t>Presentación del estado del Sistema de Control Interno del IDRD al 31-dic-18 y de las recomendaciones para su fortalecimiento</a:t>
            </a:r>
            <a:endParaRPr lang="es-CO" dirty="0">
              <a:solidFill>
                <a:srgbClr val="002060"/>
              </a:solidFill>
              <a:latin typeface="Arial" panose="020B0604020202020204" pitchFamily="34" charset="0"/>
              <a:cs typeface="Arial" panose="020B0604020202020204" pitchFamily="34" charset="0"/>
            </a:endParaRPr>
          </a:p>
          <a:p>
            <a:pPr marL="342900" lvl="0" indent="-342900" algn="just">
              <a:spcBef>
                <a:spcPts val="300"/>
              </a:spcBef>
              <a:spcAft>
                <a:spcPts val="300"/>
              </a:spcAft>
              <a:buFont typeface="+mj-lt"/>
              <a:buAutoNum type="arabicPeriod"/>
            </a:pPr>
            <a:r>
              <a:rPr lang="es-ES" dirty="0">
                <a:solidFill>
                  <a:srgbClr val="002060"/>
                </a:solidFill>
                <a:latin typeface="Arial" panose="020B0604020202020204" pitchFamily="34" charset="0"/>
                <a:cs typeface="Arial" panose="020B0604020202020204" pitchFamily="34" charset="0"/>
              </a:rPr>
              <a:t>Presentación del Plan Anual de Auditoría vigencia 2019 (Aprobación)</a:t>
            </a:r>
            <a:endParaRPr lang="es-CO" dirty="0">
              <a:solidFill>
                <a:srgbClr val="002060"/>
              </a:solidFill>
              <a:latin typeface="Arial" panose="020B0604020202020204" pitchFamily="34" charset="0"/>
              <a:cs typeface="Arial" panose="020B0604020202020204" pitchFamily="34" charset="0"/>
            </a:endParaRPr>
          </a:p>
          <a:p>
            <a:pPr marL="342900" lvl="0" indent="-342900" algn="just">
              <a:spcBef>
                <a:spcPts val="300"/>
              </a:spcBef>
              <a:spcAft>
                <a:spcPts val="300"/>
              </a:spcAft>
              <a:buFont typeface="+mj-lt"/>
              <a:buAutoNum type="arabicPeriod"/>
            </a:pPr>
            <a:r>
              <a:rPr lang="es-ES" dirty="0">
                <a:solidFill>
                  <a:srgbClr val="002060"/>
                </a:solidFill>
                <a:latin typeface="Arial" panose="020B0604020202020204" pitchFamily="34" charset="0"/>
                <a:cs typeface="Arial" panose="020B0604020202020204" pitchFamily="34" charset="0"/>
              </a:rPr>
              <a:t>Presentación de resultados del proceso de implementación del nuevo marco normativo contable en el IDRD</a:t>
            </a:r>
            <a:endParaRPr lang="es-CO" dirty="0">
              <a:solidFill>
                <a:srgbClr val="002060"/>
              </a:solidFill>
              <a:latin typeface="Arial" panose="020B0604020202020204" pitchFamily="34" charset="0"/>
              <a:cs typeface="Arial" panose="020B0604020202020204" pitchFamily="34" charset="0"/>
            </a:endParaRPr>
          </a:p>
          <a:p>
            <a:pPr marL="342900" lvl="0" indent="-342900" algn="just">
              <a:spcBef>
                <a:spcPts val="300"/>
              </a:spcBef>
              <a:spcAft>
                <a:spcPts val="300"/>
              </a:spcAft>
              <a:buFont typeface="+mj-lt"/>
              <a:buAutoNum type="arabicPeriod"/>
            </a:pPr>
            <a:r>
              <a:rPr lang="es-ES" dirty="0">
                <a:solidFill>
                  <a:srgbClr val="002060"/>
                </a:solidFill>
                <a:latin typeface="Arial" panose="020B0604020202020204" pitchFamily="34" charset="0"/>
                <a:cs typeface="Arial" panose="020B0604020202020204" pitchFamily="34" charset="0"/>
              </a:rPr>
              <a:t>Presentación de información de Estados Financieros del IDRD al 31-dic-18 y resultados preliminares del Sistema de Control Interno Contable.</a:t>
            </a:r>
            <a:endParaRPr lang="es-CO" dirty="0">
              <a:solidFill>
                <a:srgbClr val="002060"/>
              </a:solidFill>
              <a:latin typeface="Arial" panose="020B0604020202020204" pitchFamily="34" charset="0"/>
              <a:cs typeface="Arial" panose="020B0604020202020204" pitchFamily="34" charset="0"/>
            </a:endParaRPr>
          </a:p>
          <a:p>
            <a:pPr marL="342900" lvl="0" indent="-342900" algn="just">
              <a:spcBef>
                <a:spcPts val="300"/>
              </a:spcBef>
              <a:spcAft>
                <a:spcPts val="300"/>
              </a:spcAft>
              <a:buFont typeface="+mj-lt"/>
              <a:buAutoNum type="arabicPeriod"/>
            </a:pPr>
            <a:r>
              <a:rPr lang="es-ES" dirty="0">
                <a:solidFill>
                  <a:srgbClr val="002060"/>
                </a:solidFill>
                <a:latin typeface="Arial" panose="020B0604020202020204" pitchFamily="34" charset="0"/>
                <a:cs typeface="Arial" panose="020B0604020202020204" pitchFamily="34" charset="0"/>
              </a:rPr>
              <a:t>Presentación resultados de la gestión del riesgo durante la vigencia 2018.</a:t>
            </a:r>
            <a:endParaRPr lang="es-CO" dirty="0">
              <a:solidFill>
                <a:srgbClr val="002060"/>
              </a:solidFill>
              <a:latin typeface="Arial" panose="020B0604020202020204" pitchFamily="34" charset="0"/>
              <a:cs typeface="Arial" panose="020B0604020202020204" pitchFamily="34" charset="0"/>
            </a:endParaRPr>
          </a:p>
          <a:p>
            <a:pPr marL="342900" lvl="0" indent="-342900" algn="just">
              <a:spcBef>
                <a:spcPts val="300"/>
              </a:spcBef>
              <a:spcAft>
                <a:spcPts val="300"/>
              </a:spcAft>
              <a:buFont typeface="+mj-lt"/>
              <a:buAutoNum type="arabicPeriod"/>
            </a:pPr>
            <a:r>
              <a:rPr lang="es-ES" dirty="0">
                <a:solidFill>
                  <a:srgbClr val="002060"/>
                </a:solidFill>
                <a:latin typeface="Arial" panose="020B0604020202020204" pitchFamily="34" charset="0"/>
                <a:cs typeface="Arial" panose="020B0604020202020204" pitchFamily="34" charset="0"/>
              </a:rPr>
              <a:t>Proposiciones y varios</a:t>
            </a:r>
            <a:endParaRPr lang="es-CO"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877717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7" y="621774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5. PRESENTACIÓN RESULTADOS DEL PROCESO DE IMPLEMENTACIÓN DEL NUEVO MARCO NORMATIVO CONTABLE EN EL IDRD</a:t>
            </a:r>
          </a:p>
        </p:txBody>
      </p:sp>
      <p:graphicFrame>
        <p:nvGraphicFramePr>
          <p:cNvPr id="5" name="Diagrama 4">
            <a:extLst>
              <a:ext uri="{FF2B5EF4-FFF2-40B4-BE49-F238E27FC236}">
                <a16:creationId xmlns:a16="http://schemas.microsoft.com/office/drawing/2014/main" id="{046CF923-4876-4C23-92EE-38AF0ECFAF87}"/>
              </a:ext>
            </a:extLst>
          </p:cNvPr>
          <p:cNvGraphicFramePr/>
          <p:nvPr>
            <p:extLst>
              <p:ext uri="{D42A27DB-BD31-4B8C-83A1-F6EECF244321}">
                <p14:modId xmlns:p14="http://schemas.microsoft.com/office/powerpoint/2010/main" val="2224136502"/>
              </p:ext>
            </p:extLst>
          </p:nvPr>
        </p:nvGraphicFramePr>
        <p:xfrm>
          <a:off x="632463" y="965051"/>
          <a:ext cx="10761211" cy="5209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22651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7" y="621774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5. PRESENTACIÓN RESULTADOS DEL PROCESO DE IMPLEMENTACIÓN DEL NUEVO MARCO NORMATIVO CONTABLE EN EL IDRD</a:t>
            </a:r>
          </a:p>
        </p:txBody>
      </p:sp>
      <p:graphicFrame>
        <p:nvGraphicFramePr>
          <p:cNvPr id="7" name="Diagrama 6">
            <a:extLst>
              <a:ext uri="{FF2B5EF4-FFF2-40B4-BE49-F238E27FC236}">
                <a16:creationId xmlns:a16="http://schemas.microsoft.com/office/drawing/2014/main" id="{B9966779-AAF3-4BD3-A840-C280784FAA59}"/>
              </a:ext>
            </a:extLst>
          </p:cNvPr>
          <p:cNvGraphicFramePr/>
          <p:nvPr>
            <p:extLst>
              <p:ext uri="{D42A27DB-BD31-4B8C-83A1-F6EECF244321}">
                <p14:modId xmlns:p14="http://schemas.microsoft.com/office/powerpoint/2010/main" val="1355372022"/>
              </p:ext>
            </p:extLst>
          </p:nvPr>
        </p:nvGraphicFramePr>
        <p:xfrm>
          <a:off x="654637" y="516160"/>
          <a:ext cx="10685632" cy="57380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058265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6.	</a:t>
            </a:r>
            <a:r>
              <a:rPr lang="es-ES" sz="2400" b="1" dirty="0">
                <a:solidFill>
                  <a:srgbClr val="002060"/>
                </a:solidFill>
                <a:latin typeface="Arial" panose="020B0604020202020204" pitchFamily="34" charset="0"/>
                <a:cs typeface="Arial" panose="020B0604020202020204" pitchFamily="34" charset="0"/>
              </a:rPr>
              <a:t>PRESENTACIÓN DE INFORMACIÓN DE ESTADOS FINANCIEROS DEL IDRD AL 31-DIC-18 </a:t>
            </a:r>
            <a:endParaRPr lang="es-CO" sz="2200" b="1" dirty="0">
              <a:solidFill>
                <a:srgbClr val="002060"/>
              </a:solidFill>
              <a:latin typeface="Arial" panose="020B0604020202020204" pitchFamily="34" charset="0"/>
              <a:cs typeface="Arial" panose="020B0604020202020204" pitchFamily="34" charset="0"/>
            </a:endParaRPr>
          </a:p>
        </p:txBody>
      </p:sp>
      <p:sp>
        <p:nvSpPr>
          <p:cNvPr id="31" name="Marcador de contenido 2">
            <a:extLst>
              <a:ext uri="{FF2B5EF4-FFF2-40B4-BE49-F238E27FC236}">
                <a16:creationId xmlns:a16="http://schemas.microsoft.com/office/drawing/2014/main" id="{3D8E0974-168F-4164-B926-EFF818451C38}"/>
              </a:ext>
            </a:extLst>
          </p:cNvPr>
          <p:cNvSpPr txBox="1">
            <a:spLocks/>
          </p:cNvSpPr>
          <p:nvPr/>
        </p:nvSpPr>
        <p:spPr>
          <a:xfrm>
            <a:off x="729143" y="1716567"/>
            <a:ext cx="10515600" cy="447450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es-MX">
                <a:latin typeface="Arial" panose="020B0604020202020204" pitchFamily="34" charset="0"/>
                <a:cs typeface="Arial" panose="020B0604020202020204" pitchFamily="34" charset="0"/>
              </a:rPr>
              <a:t>Los Estados Financieros  de la entidad se encuentran en un 80% de su elaboración, faltando la siguiente información:</a:t>
            </a:r>
          </a:p>
          <a:p>
            <a:pPr algn="just"/>
            <a:endParaRPr lang="es-MX">
              <a:latin typeface="Arial" panose="020B0604020202020204" pitchFamily="34" charset="0"/>
              <a:cs typeface="Arial" panose="020B0604020202020204" pitchFamily="34" charset="0"/>
            </a:endParaRPr>
          </a:p>
          <a:p>
            <a:pPr algn="just"/>
            <a:r>
              <a:rPr lang="es-MX">
                <a:latin typeface="Arial" panose="020B0604020202020204" pitchFamily="34" charset="0"/>
                <a:cs typeface="Arial" panose="020B0604020202020204" pitchFamily="34" charset="0"/>
              </a:rPr>
              <a:t>Subdirección de construcciones pendiente de conciliación con el área contable de las obras en construcción y bienes de beneficio y uso publico (obras terminadas).</a:t>
            </a:r>
          </a:p>
          <a:p>
            <a:pPr algn="just"/>
            <a:endParaRPr lang="es-MX">
              <a:latin typeface="Arial" panose="020B0604020202020204" pitchFamily="34" charset="0"/>
              <a:cs typeface="Arial" panose="020B0604020202020204" pitchFamily="34" charset="0"/>
            </a:endParaRPr>
          </a:p>
          <a:p>
            <a:pPr algn="just"/>
            <a:r>
              <a:rPr lang="es-MX">
                <a:latin typeface="Arial" panose="020B0604020202020204" pitchFamily="34" charset="0"/>
                <a:cs typeface="Arial" panose="020B0604020202020204" pitchFamily="34" charset="0"/>
              </a:rPr>
              <a:t>Registro de información del aplicativo SIPROJ, pendiente de habilitación las claves de acceso por parte de la Dirección de Defensa Judicial y Daño Antijurídico (Alcaldía Mayor). </a:t>
            </a:r>
            <a:endParaRPr lang="es-CO"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03399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6.	PRESENTACIÓN RESULTADOS PRELIMINARES DEL SISTEMA DE CONTROL INTERNO CONTABLE</a:t>
            </a:r>
          </a:p>
        </p:txBody>
      </p:sp>
      <p:grpSp>
        <p:nvGrpSpPr>
          <p:cNvPr id="26" name="Grupo 25">
            <a:extLst>
              <a:ext uri="{FF2B5EF4-FFF2-40B4-BE49-F238E27FC236}">
                <a16:creationId xmlns:a16="http://schemas.microsoft.com/office/drawing/2014/main" id="{F5C7E4E4-B852-44BE-B3D1-DEC0242C816E}"/>
              </a:ext>
            </a:extLst>
          </p:cNvPr>
          <p:cNvGrpSpPr/>
          <p:nvPr/>
        </p:nvGrpSpPr>
        <p:grpSpPr>
          <a:xfrm>
            <a:off x="383906" y="2080182"/>
            <a:ext cx="8470811" cy="3185832"/>
            <a:chOff x="642696" y="1585812"/>
            <a:chExt cx="8470811" cy="3185832"/>
          </a:xfrm>
        </p:grpSpPr>
        <p:grpSp>
          <p:nvGrpSpPr>
            <p:cNvPr id="25" name="Grupo 24">
              <a:extLst>
                <a:ext uri="{FF2B5EF4-FFF2-40B4-BE49-F238E27FC236}">
                  <a16:creationId xmlns:a16="http://schemas.microsoft.com/office/drawing/2014/main" id="{B4E3F593-515B-4340-A106-73A06009B415}"/>
                </a:ext>
              </a:extLst>
            </p:cNvPr>
            <p:cNvGrpSpPr/>
            <p:nvPr/>
          </p:nvGrpSpPr>
          <p:grpSpPr>
            <a:xfrm>
              <a:off x="642696" y="1585812"/>
              <a:ext cx="8456432" cy="3185832"/>
              <a:chOff x="642696" y="1585812"/>
              <a:chExt cx="8456432" cy="3185832"/>
            </a:xfrm>
          </p:grpSpPr>
          <p:grpSp>
            <p:nvGrpSpPr>
              <p:cNvPr id="3" name="Grupo 2">
                <a:extLst>
                  <a:ext uri="{FF2B5EF4-FFF2-40B4-BE49-F238E27FC236}">
                    <a16:creationId xmlns:a16="http://schemas.microsoft.com/office/drawing/2014/main" id="{9A8060BF-3E48-4B20-BD42-79540A39C07F}"/>
                  </a:ext>
                </a:extLst>
              </p:cNvPr>
              <p:cNvGrpSpPr/>
              <p:nvPr/>
            </p:nvGrpSpPr>
            <p:grpSpPr>
              <a:xfrm>
                <a:off x="642696" y="1585812"/>
                <a:ext cx="8456432" cy="1075634"/>
                <a:chOff x="642696" y="1585812"/>
                <a:chExt cx="8456432" cy="1075634"/>
              </a:xfrm>
            </p:grpSpPr>
            <p:sp>
              <p:nvSpPr>
                <p:cNvPr id="5" name="CuadroTexto 4">
                  <a:extLst>
                    <a:ext uri="{FF2B5EF4-FFF2-40B4-BE49-F238E27FC236}">
                      <a16:creationId xmlns:a16="http://schemas.microsoft.com/office/drawing/2014/main" id="{6D5B9A7C-443D-4943-A692-18F2A826CAFA}"/>
                    </a:ext>
                  </a:extLst>
                </p:cNvPr>
                <p:cNvSpPr txBox="1"/>
                <p:nvPr/>
              </p:nvSpPr>
              <p:spPr>
                <a:xfrm>
                  <a:off x="642696" y="1850769"/>
                  <a:ext cx="3480728" cy="553998"/>
                </a:xfrm>
                <a:prstGeom prst="rect">
                  <a:avLst/>
                </a:prstGeom>
                <a:solidFill>
                  <a:srgbClr val="B2F514"/>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CO" sz="1500" b="1" dirty="0">
                      <a:solidFill>
                        <a:srgbClr val="002060"/>
                      </a:solidFill>
                      <a:latin typeface="Arial" panose="020B0604020202020204" pitchFamily="34" charset="0"/>
                      <a:cs typeface="Arial" panose="020B0604020202020204" pitchFamily="34" charset="0"/>
                    </a:rPr>
                    <a:t>ELEMENTOS DEL MARCO NORMATIVO</a:t>
                  </a:r>
                </a:p>
              </p:txBody>
            </p:sp>
            <p:sp>
              <p:nvSpPr>
                <p:cNvPr id="8" name="CuadroTexto 7">
                  <a:extLst>
                    <a:ext uri="{FF2B5EF4-FFF2-40B4-BE49-F238E27FC236}">
                      <a16:creationId xmlns:a16="http://schemas.microsoft.com/office/drawing/2014/main" id="{41EAFF91-48FA-40FC-B408-7A5E29D454CB}"/>
                    </a:ext>
                  </a:extLst>
                </p:cNvPr>
                <p:cNvSpPr txBox="1"/>
                <p:nvPr/>
              </p:nvSpPr>
              <p:spPr>
                <a:xfrm>
                  <a:off x="4426819" y="1682993"/>
                  <a:ext cx="2767614"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POLITICAS CONTABLES</a:t>
                  </a:r>
                </a:p>
              </p:txBody>
            </p:sp>
            <p:sp>
              <p:nvSpPr>
                <p:cNvPr id="9" name="CuadroTexto 8">
                  <a:extLst>
                    <a:ext uri="{FF2B5EF4-FFF2-40B4-BE49-F238E27FC236}">
                      <a16:creationId xmlns:a16="http://schemas.microsoft.com/office/drawing/2014/main" id="{CFE3FE34-FE46-47E7-BAA9-F4969A27796B}"/>
                    </a:ext>
                  </a:extLst>
                </p:cNvPr>
                <p:cNvSpPr txBox="1"/>
                <p:nvPr/>
              </p:nvSpPr>
              <p:spPr>
                <a:xfrm>
                  <a:off x="4423946" y="2283965"/>
                  <a:ext cx="2770487"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POLITICAS DE OPERACIÓN</a:t>
                  </a:r>
                </a:p>
              </p:txBody>
            </p:sp>
            <p:sp>
              <p:nvSpPr>
                <p:cNvPr id="10" name="CuadroTexto 9">
                  <a:extLst>
                    <a:ext uri="{FF2B5EF4-FFF2-40B4-BE49-F238E27FC236}">
                      <a16:creationId xmlns:a16="http://schemas.microsoft.com/office/drawing/2014/main" id="{C20AEAF7-10F8-4FBA-A083-F44D2414C46D}"/>
                    </a:ext>
                  </a:extLst>
                </p:cNvPr>
                <p:cNvSpPr txBox="1"/>
                <p:nvPr/>
              </p:nvSpPr>
              <p:spPr>
                <a:xfrm>
                  <a:off x="7848628" y="1682993"/>
                  <a:ext cx="468000"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CO" sz="1500" b="1" dirty="0">
                      <a:latin typeface="Arial" panose="020B0604020202020204" pitchFamily="34" charset="0"/>
                      <a:cs typeface="Arial" panose="020B0604020202020204" pitchFamily="34" charset="0"/>
                    </a:rPr>
                    <a:t>5</a:t>
                  </a:r>
                </a:p>
              </p:txBody>
            </p:sp>
            <p:sp>
              <p:nvSpPr>
                <p:cNvPr id="11" name="CuadroTexto 10">
                  <a:extLst>
                    <a:ext uri="{FF2B5EF4-FFF2-40B4-BE49-F238E27FC236}">
                      <a16:creationId xmlns:a16="http://schemas.microsoft.com/office/drawing/2014/main" id="{1C07F8F2-FAD2-4782-B974-1258AC939B4B}"/>
                    </a:ext>
                  </a:extLst>
                </p:cNvPr>
                <p:cNvSpPr txBox="1"/>
                <p:nvPr/>
              </p:nvSpPr>
              <p:spPr>
                <a:xfrm>
                  <a:off x="7848628" y="2283964"/>
                  <a:ext cx="467236" cy="323165"/>
                </a:xfrm>
                <a:prstGeom prst="rect">
                  <a:avLst/>
                </a:prstGeom>
                <a:solidFill>
                  <a:srgbClr val="FFC000"/>
                </a:solidFill>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CO" sz="1500" b="1" dirty="0">
                      <a:latin typeface="Arial" panose="020B0604020202020204" pitchFamily="34" charset="0"/>
                      <a:cs typeface="Arial" panose="020B0604020202020204" pitchFamily="34" charset="0"/>
                    </a:rPr>
                    <a:t>4,4</a:t>
                  </a:r>
                </a:p>
              </p:txBody>
            </p:sp>
            <p:pic>
              <p:nvPicPr>
                <p:cNvPr id="12" name="Imagen 4">
                  <a:extLst>
                    <a:ext uri="{FF2B5EF4-FFF2-40B4-BE49-F238E27FC236}">
                      <a16:creationId xmlns:a16="http://schemas.microsoft.com/office/drawing/2014/main" id="{9659233D-F9ED-41D6-8293-BCD645F4B1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8741" y="2229646"/>
                  <a:ext cx="5603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Imagen 1">
                  <a:extLst>
                    <a:ext uri="{FF2B5EF4-FFF2-40B4-BE49-F238E27FC236}">
                      <a16:creationId xmlns:a16="http://schemas.microsoft.com/office/drawing/2014/main" id="{A735BCB1-AEB7-43FB-8201-669910C2F5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6203" y="1585812"/>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 name="Grupo 22">
                <a:extLst>
                  <a:ext uri="{FF2B5EF4-FFF2-40B4-BE49-F238E27FC236}">
                    <a16:creationId xmlns:a16="http://schemas.microsoft.com/office/drawing/2014/main" id="{42997ABB-23FF-4132-BFC9-C7EC48707EDF}"/>
                  </a:ext>
                </a:extLst>
              </p:cNvPr>
              <p:cNvGrpSpPr/>
              <p:nvPr/>
            </p:nvGrpSpPr>
            <p:grpSpPr>
              <a:xfrm>
                <a:off x="642696" y="2950812"/>
                <a:ext cx="8456432" cy="1820832"/>
                <a:chOff x="642696" y="2338339"/>
                <a:chExt cx="8456432" cy="1820832"/>
              </a:xfrm>
            </p:grpSpPr>
            <p:sp>
              <p:nvSpPr>
                <p:cNvPr id="7" name="CuadroTexto 6">
                  <a:extLst>
                    <a:ext uri="{FF2B5EF4-FFF2-40B4-BE49-F238E27FC236}">
                      <a16:creationId xmlns:a16="http://schemas.microsoft.com/office/drawing/2014/main" id="{EE89E654-EDEE-4E22-B1A9-560C3DA93321}"/>
                    </a:ext>
                  </a:extLst>
                </p:cNvPr>
                <p:cNvSpPr txBox="1"/>
                <p:nvPr/>
              </p:nvSpPr>
              <p:spPr>
                <a:xfrm>
                  <a:off x="642696" y="3035469"/>
                  <a:ext cx="3480728" cy="323165"/>
                </a:xfrm>
                <a:prstGeom prst="rect">
                  <a:avLst/>
                </a:prstGeom>
                <a:solidFill>
                  <a:srgbClr val="B2F514"/>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just"/>
                  <a:r>
                    <a:rPr lang="es-CO" sz="1500" b="1" dirty="0">
                      <a:solidFill>
                        <a:srgbClr val="002060"/>
                      </a:solidFill>
                      <a:latin typeface="Arial" panose="020B0604020202020204" pitchFamily="34" charset="0"/>
                      <a:cs typeface="Arial" panose="020B0604020202020204" pitchFamily="34" charset="0"/>
                    </a:rPr>
                    <a:t>ETAPAS DEL PROCESO CONTABLE</a:t>
                  </a:r>
                </a:p>
              </p:txBody>
            </p:sp>
            <p:sp>
              <p:nvSpPr>
                <p:cNvPr id="14" name="CuadroTexto 13">
                  <a:extLst>
                    <a:ext uri="{FF2B5EF4-FFF2-40B4-BE49-F238E27FC236}">
                      <a16:creationId xmlns:a16="http://schemas.microsoft.com/office/drawing/2014/main" id="{70878C8F-D803-46F1-A554-D1210A90F05D}"/>
                    </a:ext>
                  </a:extLst>
                </p:cNvPr>
                <p:cNvSpPr txBox="1"/>
                <p:nvPr/>
              </p:nvSpPr>
              <p:spPr>
                <a:xfrm>
                  <a:off x="4426819" y="2435520"/>
                  <a:ext cx="2767614"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RECONOCIMIENTO</a:t>
                  </a:r>
                </a:p>
              </p:txBody>
            </p:sp>
            <p:sp>
              <p:nvSpPr>
                <p:cNvPr id="15" name="CuadroTexto 14">
                  <a:extLst>
                    <a:ext uri="{FF2B5EF4-FFF2-40B4-BE49-F238E27FC236}">
                      <a16:creationId xmlns:a16="http://schemas.microsoft.com/office/drawing/2014/main" id="{9FB0CC23-2200-44C3-8D75-C6A7A915EC7E}"/>
                    </a:ext>
                  </a:extLst>
                </p:cNvPr>
                <p:cNvSpPr txBox="1"/>
                <p:nvPr/>
              </p:nvSpPr>
              <p:spPr>
                <a:xfrm>
                  <a:off x="4423946" y="3036492"/>
                  <a:ext cx="2770487"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RENDICION DE CUENTAS</a:t>
                  </a:r>
                </a:p>
              </p:txBody>
            </p:sp>
            <p:sp>
              <p:nvSpPr>
                <p:cNvPr id="16" name="CuadroTexto 15">
                  <a:extLst>
                    <a:ext uri="{FF2B5EF4-FFF2-40B4-BE49-F238E27FC236}">
                      <a16:creationId xmlns:a16="http://schemas.microsoft.com/office/drawing/2014/main" id="{CB517011-7245-469B-8B5D-07BB2B611466}"/>
                    </a:ext>
                  </a:extLst>
                </p:cNvPr>
                <p:cNvSpPr txBox="1"/>
                <p:nvPr/>
              </p:nvSpPr>
              <p:spPr>
                <a:xfrm>
                  <a:off x="7848628" y="2435520"/>
                  <a:ext cx="468000"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CO" sz="1500" b="1" dirty="0">
                      <a:latin typeface="Arial" panose="020B0604020202020204" pitchFamily="34" charset="0"/>
                      <a:cs typeface="Arial" panose="020B0604020202020204" pitchFamily="34" charset="0"/>
                    </a:rPr>
                    <a:t>5</a:t>
                  </a:r>
                </a:p>
              </p:txBody>
            </p:sp>
            <p:sp>
              <p:nvSpPr>
                <p:cNvPr id="17" name="CuadroTexto 16">
                  <a:extLst>
                    <a:ext uri="{FF2B5EF4-FFF2-40B4-BE49-F238E27FC236}">
                      <a16:creationId xmlns:a16="http://schemas.microsoft.com/office/drawing/2014/main" id="{ECD258E1-E8EB-4824-8ACA-54790B30F58C}"/>
                    </a:ext>
                  </a:extLst>
                </p:cNvPr>
                <p:cNvSpPr txBox="1"/>
                <p:nvPr/>
              </p:nvSpPr>
              <p:spPr>
                <a:xfrm>
                  <a:off x="7848628" y="3036491"/>
                  <a:ext cx="467236" cy="32316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CO" sz="1500" b="1" dirty="0">
                      <a:latin typeface="Arial" panose="020B0604020202020204" pitchFamily="34" charset="0"/>
                      <a:cs typeface="Arial" panose="020B0604020202020204" pitchFamily="34" charset="0"/>
                    </a:rPr>
                    <a:t>5</a:t>
                  </a:r>
                </a:p>
              </p:txBody>
            </p:sp>
            <p:pic>
              <p:nvPicPr>
                <p:cNvPr id="19" name="Imagen 1">
                  <a:extLst>
                    <a:ext uri="{FF2B5EF4-FFF2-40B4-BE49-F238E27FC236}">
                      <a16:creationId xmlns:a16="http://schemas.microsoft.com/office/drawing/2014/main" id="{FC127448-433C-4358-BA4D-5B7C0A3DD1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6203" y="2338339"/>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uadroTexto 19">
                  <a:extLst>
                    <a:ext uri="{FF2B5EF4-FFF2-40B4-BE49-F238E27FC236}">
                      <a16:creationId xmlns:a16="http://schemas.microsoft.com/office/drawing/2014/main" id="{2397EFC2-F562-4DF9-8F1C-DF739B4A72A1}"/>
                    </a:ext>
                  </a:extLst>
                </p:cNvPr>
                <p:cNvSpPr txBox="1"/>
                <p:nvPr/>
              </p:nvSpPr>
              <p:spPr>
                <a:xfrm>
                  <a:off x="4423946" y="3605173"/>
                  <a:ext cx="2770487" cy="553998"/>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dirty="0">
                      <a:latin typeface="Arial" panose="020B0604020202020204" pitchFamily="34" charset="0"/>
                      <a:cs typeface="Arial" panose="020B0604020202020204" pitchFamily="34" charset="0"/>
                    </a:rPr>
                    <a:t>ADMINISTRACION RIESGO CONTABLE</a:t>
                  </a:r>
                </a:p>
              </p:txBody>
            </p:sp>
            <p:sp>
              <p:nvSpPr>
                <p:cNvPr id="21" name="CuadroTexto 20">
                  <a:extLst>
                    <a:ext uri="{FF2B5EF4-FFF2-40B4-BE49-F238E27FC236}">
                      <a16:creationId xmlns:a16="http://schemas.microsoft.com/office/drawing/2014/main" id="{6A4E03C8-99E1-4DFD-BD65-5487D0060536}"/>
                    </a:ext>
                  </a:extLst>
                </p:cNvPr>
                <p:cNvSpPr txBox="1"/>
                <p:nvPr/>
              </p:nvSpPr>
              <p:spPr>
                <a:xfrm>
                  <a:off x="7848628" y="3717314"/>
                  <a:ext cx="467236" cy="323165"/>
                </a:xfrm>
                <a:prstGeom prst="rect">
                  <a:avLst/>
                </a:prstGeom>
                <a:solidFill>
                  <a:srgbClr val="FFC000"/>
                </a:solidFill>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CO" sz="1500" b="1" dirty="0">
                      <a:latin typeface="Arial" panose="020B0604020202020204" pitchFamily="34" charset="0"/>
                      <a:cs typeface="Arial" panose="020B0604020202020204" pitchFamily="34" charset="0"/>
                    </a:rPr>
                    <a:t>4,1</a:t>
                  </a:r>
                </a:p>
              </p:txBody>
            </p:sp>
            <p:pic>
              <p:nvPicPr>
                <p:cNvPr id="22" name="Imagen 4">
                  <a:extLst>
                    <a:ext uri="{FF2B5EF4-FFF2-40B4-BE49-F238E27FC236}">
                      <a16:creationId xmlns:a16="http://schemas.microsoft.com/office/drawing/2014/main" id="{A988D75E-8A6B-4CE8-8EEE-680146C12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8741" y="3662996"/>
                  <a:ext cx="5603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pic>
          <p:nvPicPr>
            <p:cNvPr id="24" name="Imagen 1">
              <a:extLst>
                <a:ext uri="{FF2B5EF4-FFF2-40B4-BE49-F238E27FC236}">
                  <a16:creationId xmlns:a16="http://schemas.microsoft.com/office/drawing/2014/main" id="{F9725BEA-9D2F-487F-97B6-B1ED12CCEB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70582" y="3560410"/>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 name="Grupo 29">
            <a:extLst>
              <a:ext uri="{FF2B5EF4-FFF2-40B4-BE49-F238E27FC236}">
                <a16:creationId xmlns:a16="http://schemas.microsoft.com/office/drawing/2014/main" id="{6536369D-7134-47FC-8DBD-E1BBF36033F9}"/>
              </a:ext>
            </a:extLst>
          </p:cNvPr>
          <p:cNvGrpSpPr/>
          <p:nvPr/>
        </p:nvGrpSpPr>
        <p:grpSpPr>
          <a:xfrm>
            <a:off x="383906" y="1325601"/>
            <a:ext cx="5085244" cy="323741"/>
            <a:chOff x="918744" y="1129146"/>
            <a:chExt cx="5085244" cy="323741"/>
          </a:xfrm>
        </p:grpSpPr>
        <p:sp>
          <p:nvSpPr>
            <p:cNvPr id="28" name="CuadroTexto 27">
              <a:extLst>
                <a:ext uri="{FF2B5EF4-FFF2-40B4-BE49-F238E27FC236}">
                  <a16:creationId xmlns:a16="http://schemas.microsoft.com/office/drawing/2014/main" id="{D88A5287-CDDC-4EEB-997D-DCAAF982754E}"/>
                </a:ext>
              </a:extLst>
            </p:cNvPr>
            <p:cNvSpPr txBox="1"/>
            <p:nvPr/>
          </p:nvSpPr>
          <p:spPr>
            <a:xfrm>
              <a:off x="4699994" y="1129146"/>
              <a:ext cx="1303994" cy="323165"/>
            </a:xfrm>
            <a:prstGeom prst="rect">
              <a:avLst/>
            </a:prstGeom>
            <a:solidFill>
              <a:srgbClr val="FFC000"/>
            </a:solidFill>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s-CO" sz="1500" b="1" dirty="0">
                  <a:solidFill>
                    <a:srgbClr val="002060"/>
                  </a:solidFill>
                  <a:latin typeface="Arial" panose="020B0604020202020204" pitchFamily="34" charset="0"/>
                  <a:cs typeface="Arial" panose="020B0604020202020204" pitchFamily="34" charset="0"/>
                </a:rPr>
                <a:t>4,72 sobre 5</a:t>
              </a:r>
            </a:p>
          </p:txBody>
        </p:sp>
        <p:sp>
          <p:nvSpPr>
            <p:cNvPr id="29" name="CuadroTexto 28">
              <a:extLst>
                <a:ext uri="{FF2B5EF4-FFF2-40B4-BE49-F238E27FC236}">
                  <a16:creationId xmlns:a16="http://schemas.microsoft.com/office/drawing/2014/main" id="{97C5E840-FABC-40A6-8AF1-477938B78167}"/>
                </a:ext>
              </a:extLst>
            </p:cNvPr>
            <p:cNvSpPr txBox="1"/>
            <p:nvPr/>
          </p:nvSpPr>
          <p:spPr>
            <a:xfrm>
              <a:off x="918744" y="1129722"/>
              <a:ext cx="3480728" cy="323165"/>
            </a:xfrm>
            <a:prstGeom prst="rect">
              <a:avLst/>
            </a:prstGeom>
            <a:solidFill>
              <a:srgbClr val="B2F514"/>
            </a:solidFill>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algn="just"/>
              <a:r>
                <a:rPr lang="es-CO" sz="1500" b="1" dirty="0">
                  <a:solidFill>
                    <a:srgbClr val="002060"/>
                  </a:solidFill>
                  <a:latin typeface="Arial" panose="020B0604020202020204" pitchFamily="34" charset="0"/>
                  <a:cs typeface="Arial" panose="020B0604020202020204" pitchFamily="34" charset="0"/>
                </a:rPr>
                <a:t>CALIFICACION PRELIMINAR</a:t>
              </a:r>
            </a:p>
          </p:txBody>
        </p:sp>
      </p:grpSp>
      <p:sp>
        <p:nvSpPr>
          <p:cNvPr id="34" name="Globo: flecha izquierda 33">
            <a:extLst>
              <a:ext uri="{FF2B5EF4-FFF2-40B4-BE49-F238E27FC236}">
                <a16:creationId xmlns:a16="http://schemas.microsoft.com/office/drawing/2014/main" id="{F404F254-038C-4EE2-97F3-8C6CFFC21B52}"/>
              </a:ext>
            </a:extLst>
          </p:cNvPr>
          <p:cNvSpPr/>
          <p:nvPr/>
        </p:nvSpPr>
        <p:spPr>
          <a:xfrm>
            <a:off x="8854717" y="2147437"/>
            <a:ext cx="3153253" cy="1645859"/>
          </a:xfrm>
          <a:prstGeom prst="leftArrowCallout">
            <a:avLst>
              <a:gd name="adj1" fmla="val 25000"/>
              <a:gd name="adj2" fmla="val 28145"/>
              <a:gd name="adj3" fmla="val 25000"/>
              <a:gd name="adj4" fmla="val 76141"/>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
            <a:r>
              <a:rPr lang="es-CO" sz="1500" dirty="0">
                <a:solidFill>
                  <a:srgbClr val="002060"/>
                </a:solidFill>
                <a:latin typeface="Arial" panose="020B0604020202020204" pitchFamily="34" charset="0"/>
                <a:cs typeface="Arial" panose="020B0604020202020204" pitchFamily="34" charset="0"/>
              </a:rPr>
              <a:t>♦ Implementación de Políticas de Operación y de Riesgos</a:t>
            </a:r>
          </a:p>
          <a:p>
            <a:pPr algn="just"/>
            <a:endParaRPr lang="es-CO" sz="500" dirty="0">
              <a:solidFill>
                <a:srgbClr val="002060"/>
              </a:solidFill>
              <a:latin typeface="Arial" panose="020B0604020202020204" pitchFamily="34" charset="0"/>
              <a:cs typeface="Arial" panose="020B0604020202020204" pitchFamily="34" charset="0"/>
            </a:endParaRPr>
          </a:p>
          <a:p>
            <a:pPr algn="just"/>
            <a:r>
              <a:rPr lang="es-CO" sz="1500" dirty="0">
                <a:solidFill>
                  <a:srgbClr val="002060"/>
                </a:solidFill>
                <a:latin typeface="Arial" panose="020B0604020202020204" pitchFamily="34" charset="0"/>
                <a:cs typeface="Arial" panose="020B0604020202020204" pitchFamily="34" charset="0"/>
              </a:rPr>
              <a:t>♦ Divulgación y socialización efectiva de Políticas Contables</a:t>
            </a:r>
          </a:p>
        </p:txBody>
      </p:sp>
      <p:sp>
        <p:nvSpPr>
          <p:cNvPr id="35" name="Globo: flecha izquierda 34">
            <a:extLst>
              <a:ext uri="{FF2B5EF4-FFF2-40B4-BE49-F238E27FC236}">
                <a16:creationId xmlns:a16="http://schemas.microsoft.com/office/drawing/2014/main" id="{F17C8EE3-92F9-4774-BF1D-CA71DDC5A853}"/>
              </a:ext>
            </a:extLst>
          </p:cNvPr>
          <p:cNvSpPr/>
          <p:nvPr/>
        </p:nvSpPr>
        <p:spPr>
          <a:xfrm>
            <a:off x="8840338" y="4166085"/>
            <a:ext cx="3153253" cy="1645859"/>
          </a:xfrm>
          <a:prstGeom prst="leftArrowCallout">
            <a:avLst>
              <a:gd name="adj1" fmla="val 25000"/>
              <a:gd name="adj2" fmla="val 28145"/>
              <a:gd name="adj3" fmla="val 25000"/>
              <a:gd name="adj4" fmla="val 76141"/>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
            <a:r>
              <a:rPr lang="es-CO" sz="1500" dirty="0">
                <a:solidFill>
                  <a:srgbClr val="002060"/>
                </a:solidFill>
                <a:latin typeface="Arial" panose="020B0604020202020204" pitchFamily="34" charset="0"/>
                <a:cs typeface="Arial" panose="020B0604020202020204" pitchFamily="34" charset="0"/>
              </a:rPr>
              <a:t>♦ Estudio y valoración de riesgos contables e inclusión en mapa de riesgos</a:t>
            </a:r>
          </a:p>
          <a:p>
            <a:pPr algn="just"/>
            <a:endParaRPr lang="es-CO" sz="500" dirty="0">
              <a:solidFill>
                <a:srgbClr val="002060"/>
              </a:solidFill>
              <a:latin typeface="Arial" panose="020B0604020202020204" pitchFamily="34" charset="0"/>
              <a:cs typeface="Arial" panose="020B0604020202020204" pitchFamily="34" charset="0"/>
            </a:endParaRPr>
          </a:p>
          <a:p>
            <a:pPr algn="just"/>
            <a:r>
              <a:rPr lang="es-CO" sz="1500" dirty="0">
                <a:solidFill>
                  <a:srgbClr val="002060"/>
                </a:solidFill>
                <a:latin typeface="Arial" panose="020B0604020202020204" pitchFamily="34" charset="0"/>
                <a:cs typeface="Arial" panose="020B0604020202020204" pitchFamily="34" charset="0"/>
              </a:rPr>
              <a:t>♦ Deterioro de cartera cargas urbanísticas</a:t>
            </a:r>
          </a:p>
        </p:txBody>
      </p:sp>
    </p:spTree>
    <p:extLst>
      <p:ext uri="{BB962C8B-B14F-4D97-AF65-F5344CB8AC3E}">
        <p14:creationId xmlns:p14="http://schemas.microsoft.com/office/powerpoint/2010/main" val="8725057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7.	PRESENTACIÓN RESULTADOS DE LA GESTIÓN DEL RIESGO DURANTE LA VIGENCIA 2018</a:t>
            </a:r>
          </a:p>
        </p:txBody>
      </p:sp>
      <p:sp>
        <p:nvSpPr>
          <p:cNvPr id="5" name="Rectangle 1">
            <a:extLst>
              <a:ext uri="{FF2B5EF4-FFF2-40B4-BE49-F238E27FC236}">
                <a16:creationId xmlns:a16="http://schemas.microsoft.com/office/drawing/2014/main" id="{BD495033-9B59-4297-83F4-A81804096E64}"/>
              </a:ext>
            </a:extLst>
          </p:cNvPr>
          <p:cNvSpPr>
            <a:spLocks noChangeArrowheads="1"/>
          </p:cNvSpPr>
          <p:nvPr/>
        </p:nvSpPr>
        <p:spPr bwMode="auto">
          <a:xfrm>
            <a:off x="2980749" y="819316"/>
            <a:ext cx="8682361" cy="550862"/>
          </a:xfrm>
          <a:prstGeom prst="rect">
            <a:avLst/>
          </a:prstGeom>
          <a:solidFill>
            <a:srgbClr val="FFFFFF"/>
          </a:solidFill>
          <a:ln w="9360" cap="sq">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9pPr>
          </a:lstStyle>
          <a:p>
            <a:pPr algn="r" eaLnBrk="1" hangingPunct="1">
              <a:buSzPct val="100000"/>
              <a:defRPr/>
            </a:pPr>
            <a:r>
              <a:rPr lang="es-MX" sz="3000" b="1" dirty="0">
                <a:solidFill>
                  <a:srgbClr val="00B0F0"/>
                </a:solidFill>
                <a:effectLst>
                  <a:outerShdw blurRad="38100" dist="38100" dir="2700000" algn="tl">
                    <a:srgbClr val="C0C0C0"/>
                  </a:outerShdw>
                </a:effectLst>
                <a:latin typeface="Arial" panose="020B0604020202020204" pitchFamily="34" charset="0"/>
                <a:cs typeface="Arial" panose="020B0604020202020204" pitchFamily="34" charset="0"/>
              </a:rPr>
              <a:t>Logros en </a:t>
            </a:r>
            <a:r>
              <a:rPr lang="es-MX" sz="2400" b="1" dirty="0">
                <a:solidFill>
                  <a:schemeClr val="tx1"/>
                </a:solidFill>
                <a:effectLst>
                  <a:outerShdw blurRad="38100" dist="38100" dir="2700000" algn="tl">
                    <a:srgbClr val="C0C0C0"/>
                  </a:outerShdw>
                </a:effectLst>
                <a:latin typeface="Arial" panose="020B0604020202020204" pitchFamily="34" charset="0"/>
                <a:cs typeface="Arial" panose="020B0604020202020204" pitchFamily="34" charset="0"/>
              </a:rPr>
              <a:t>gestión de riesgos</a:t>
            </a:r>
          </a:p>
        </p:txBody>
      </p:sp>
      <p:sp>
        <p:nvSpPr>
          <p:cNvPr id="7" name="Rectángulo 6">
            <a:extLst>
              <a:ext uri="{FF2B5EF4-FFF2-40B4-BE49-F238E27FC236}">
                <a16:creationId xmlns:a16="http://schemas.microsoft.com/office/drawing/2014/main" id="{14857650-0F2D-45ED-A309-86C8F69B6661}"/>
              </a:ext>
            </a:extLst>
          </p:cNvPr>
          <p:cNvSpPr/>
          <p:nvPr/>
        </p:nvSpPr>
        <p:spPr>
          <a:xfrm>
            <a:off x="500332" y="1405411"/>
            <a:ext cx="11162778" cy="4613571"/>
          </a:xfrm>
          <a:prstGeom prst="rect">
            <a:avLst/>
          </a:prstGeom>
        </p:spPr>
        <p:txBody>
          <a:bodyPr wrap="square">
            <a:spAutoFit/>
          </a:bodyPr>
          <a:lstStyle/>
          <a:p>
            <a:pPr algn="just" eaLnBrk="1" hangingPunct="1">
              <a:spcBef>
                <a:spcPct val="20000"/>
              </a:spcBef>
              <a:defRPr/>
            </a:pPr>
            <a:r>
              <a:rPr lang="es-ES" altLang="es-ES" sz="1900" dirty="0">
                <a:solidFill>
                  <a:schemeClr val="tx1"/>
                </a:solidFill>
                <a:latin typeface="Arial" panose="020B0604020202020204" pitchFamily="34" charset="0"/>
                <a:cs typeface="Arial" panose="020B0604020202020204" pitchFamily="34" charset="0"/>
              </a:rPr>
              <a:t>Orientación y acompañamiento </a:t>
            </a:r>
            <a:r>
              <a:rPr lang="es-ES" altLang="es-ES" sz="1900" dirty="0">
                <a:latin typeface="Arial" panose="020B0604020202020204" pitchFamily="34" charset="0"/>
                <a:cs typeface="Arial" panose="020B0604020202020204" pitchFamily="34" charset="0"/>
              </a:rPr>
              <a:t>a los procesos del Sistema de Gestión en la identificación, análisis, evaluación y tratamiento de los riesgos de gestión y corrupción.</a:t>
            </a:r>
          </a:p>
          <a:p>
            <a:pPr algn="just" eaLnBrk="1" hangingPunct="1">
              <a:spcBef>
                <a:spcPct val="20000"/>
              </a:spcBef>
              <a:defRPr/>
            </a:pPr>
            <a:endParaRPr lang="es-ES" altLang="es-ES" sz="1900" dirty="0">
              <a:latin typeface="Arial" panose="020B0604020202020204" pitchFamily="34" charset="0"/>
              <a:cs typeface="Arial" panose="020B0604020202020204" pitchFamily="34" charset="0"/>
            </a:endParaRPr>
          </a:p>
          <a:p>
            <a:pPr algn="just" eaLnBrk="1" hangingPunct="1">
              <a:spcBef>
                <a:spcPct val="20000"/>
              </a:spcBef>
              <a:defRPr/>
            </a:pPr>
            <a:r>
              <a:rPr lang="es-ES" altLang="es-ES" sz="1900" dirty="0">
                <a:latin typeface="Arial" panose="020B0604020202020204" pitchFamily="34" charset="0"/>
                <a:cs typeface="Arial" panose="020B0604020202020204" pitchFamily="34" charset="0"/>
              </a:rPr>
              <a:t>Desarrollo de todas las etapas para la gestión de riesgos: Análisis del contexto, valoración del riesgo, tratamiento del riesgo y monitoreo. Este último, realizado por la Oficina de Control Interno mediante el seguimiento a los Instrumentos de Gestión – Mapa de Riesgos de Gestión (MRG).</a:t>
            </a:r>
          </a:p>
          <a:p>
            <a:pPr algn="just" eaLnBrk="1" hangingPunct="1">
              <a:spcBef>
                <a:spcPct val="20000"/>
              </a:spcBef>
              <a:defRPr/>
            </a:pPr>
            <a:endParaRPr lang="es-ES" altLang="es-ES" sz="1900" dirty="0">
              <a:latin typeface="Arial" panose="020B0604020202020204" pitchFamily="34" charset="0"/>
              <a:cs typeface="Arial" panose="020B0604020202020204" pitchFamily="34" charset="0"/>
            </a:endParaRPr>
          </a:p>
          <a:p>
            <a:pPr algn="just" eaLnBrk="1" hangingPunct="1">
              <a:spcBef>
                <a:spcPct val="20000"/>
              </a:spcBef>
              <a:defRPr/>
            </a:pPr>
            <a:r>
              <a:rPr lang="es-ES" altLang="es-ES" sz="1900" dirty="0">
                <a:latin typeface="Arial" panose="020B0604020202020204" pitchFamily="34" charset="0"/>
                <a:cs typeface="Arial" panose="020B0604020202020204" pitchFamily="34" charset="0"/>
              </a:rPr>
              <a:t>Elaboración de la política para la gestión de riesgos en el IDRD. Este documento fue sometido a aprobación en el CICCI del 19 de diciembre de 2018, y actualmente se encuentra para la firma del Director General.</a:t>
            </a:r>
          </a:p>
          <a:p>
            <a:pPr algn="just" eaLnBrk="1" hangingPunct="1">
              <a:spcBef>
                <a:spcPct val="20000"/>
              </a:spcBef>
              <a:defRPr/>
            </a:pPr>
            <a:endParaRPr lang="es-ES" altLang="es-ES" sz="1900" dirty="0">
              <a:latin typeface="Arial" panose="020B0604020202020204" pitchFamily="34" charset="0"/>
              <a:cs typeface="Arial" panose="020B0604020202020204" pitchFamily="34" charset="0"/>
            </a:endParaRPr>
          </a:p>
          <a:p>
            <a:pPr algn="just" eaLnBrk="1" hangingPunct="1">
              <a:spcBef>
                <a:spcPct val="20000"/>
              </a:spcBef>
              <a:defRPr/>
            </a:pPr>
            <a:r>
              <a:rPr lang="es-ES" altLang="es-ES" sz="1900" dirty="0">
                <a:latin typeface="Arial" panose="020B0604020202020204" pitchFamily="34" charset="0"/>
                <a:cs typeface="Arial" panose="020B0604020202020204" pitchFamily="34" charset="0"/>
              </a:rPr>
              <a:t>Elaboración de la política institucional de transparencia y lucha contra la corrupción. Documento aprobado en el Comité SIG del 12 de diciembre de 2018.</a:t>
            </a:r>
          </a:p>
          <a:p>
            <a:pPr algn="just" eaLnBrk="1" hangingPunct="1">
              <a:spcBef>
                <a:spcPct val="20000"/>
              </a:spcBef>
              <a:defRPr/>
            </a:pPr>
            <a:r>
              <a:rPr lang="es-ES" altLang="es-ES" sz="2000" dirty="0">
                <a:latin typeface="Arial" panose="020B0604020202020204" pitchFamily="34" charset="0"/>
                <a:cs typeface="Arial" panose="020B0604020202020204" pitchFamily="34" charset="0"/>
              </a:rPr>
              <a:t> </a:t>
            </a:r>
            <a:endParaRPr lang="es-ES" altLang="es-ES"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0246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7.	PRESENTACIÓN RESULTADOS DE LA GESTIÓN DEL RIESGO DURANTE LA VIGENCIA 2018</a:t>
            </a:r>
          </a:p>
        </p:txBody>
      </p:sp>
      <p:sp>
        <p:nvSpPr>
          <p:cNvPr id="8" name="Rectangle 1">
            <a:extLst>
              <a:ext uri="{FF2B5EF4-FFF2-40B4-BE49-F238E27FC236}">
                <a16:creationId xmlns:a16="http://schemas.microsoft.com/office/drawing/2014/main" id="{325421D9-3F29-487A-ADF0-41069523BB2A}"/>
              </a:ext>
            </a:extLst>
          </p:cNvPr>
          <p:cNvSpPr>
            <a:spLocks noChangeArrowheads="1"/>
          </p:cNvSpPr>
          <p:nvPr/>
        </p:nvSpPr>
        <p:spPr bwMode="auto">
          <a:xfrm>
            <a:off x="2980749" y="1122773"/>
            <a:ext cx="8682361" cy="550862"/>
          </a:xfrm>
          <a:prstGeom prst="rect">
            <a:avLst/>
          </a:prstGeom>
          <a:solidFill>
            <a:srgbClr val="FFFFFF"/>
          </a:solidFill>
          <a:ln w="9360" cap="sq">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9pPr>
          </a:lstStyle>
          <a:p>
            <a:pPr algn="r" eaLnBrk="1" hangingPunct="1">
              <a:buSzPct val="100000"/>
              <a:defRPr/>
            </a:pPr>
            <a:r>
              <a:rPr lang="es-MX" sz="2800" b="1" dirty="0">
                <a:solidFill>
                  <a:srgbClr val="00B0F0"/>
                </a:solidFill>
                <a:effectLst>
                  <a:outerShdw blurRad="38100" dist="38100" dir="2700000" algn="tl">
                    <a:srgbClr val="C0C0C0"/>
                  </a:outerShdw>
                </a:effectLst>
                <a:latin typeface="Arial" panose="020B0604020202020204" pitchFamily="34" charset="0"/>
                <a:cs typeface="Arial" panose="020B0604020202020204" pitchFamily="34" charset="0"/>
              </a:rPr>
              <a:t>Resultados del seguimiento en </a:t>
            </a:r>
            <a:r>
              <a:rPr lang="es-MX" sz="2400" b="1" dirty="0">
                <a:solidFill>
                  <a:schemeClr val="tx1"/>
                </a:solidFill>
                <a:effectLst>
                  <a:outerShdw blurRad="38100" dist="38100" dir="2700000" algn="tl">
                    <a:srgbClr val="C0C0C0"/>
                  </a:outerShdw>
                </a:effectLst>
                <a:latin typeface="Arial" panose="020B0604020202020204" pitchFamily="34" charset="0"/>
                <a:cs typeface="Arial" panose="020B0604020202020204" pitchFamily="34" charset="0"/>
              </a:rPr>
              <a:t>gestión de riesgos</a:t>
            </a:r>
          </a:p>
        </p:txBody>
      </p:sp>
      <p:sp>
        <p:nvSpPr>
          <p:cNvPr id="9" name="Rectángulo 8">
            <a:extLst>
              <a:ext uri="{FF2B5EF4-FFF2-40B4-BE49-F238E27FC236}">
                <a16:creationId xmlns:a16="http://schemas.microsoft.com/office/drawing/2014/main" id="{E0B86556-DD5B-4AE8-A20B-702D0DD29153}"/>
              </a:ext>
            </a:extLst>
          </p:cNvPr>
          <p:cNvSpPr/>
          <p:nvPr/>
        </p:nvSpPr>
        <p:spPr>
          <a:xfrm>
            <a:off x="1533156" y="2139351"/>
            <a:ext cx="9232610" cy="3656386"/>
          </a:xfrm>
          <a:prstGeom prst="rect">
            <a:avLst/>
          </a:prstGeom>
        </p:spPr>
        <p:txBody>
          <a:bodyPr wrap="square">
            <a:spAutoFit/>
          </a:bodyPr>
          <a:lstStyle/>
          <a:p>
            <a:pPr algn="just" eaLnBrk="1" hangingPunct="1">
              <a:spcBef>
                <a:spcPct val="20000"/>
              </a:spcBef>
              <a:defRPr/>
            </a:pPr>
            <a:r>
              <a:rPr lang="es-ES" altLang="es-ES" sz="1900" dirty="0">
                <a:latin typeface="Arial" panose="020B0604020202020204" pitchFamily="34" charset="0"/>
                <a:cs typeface="Arial" panose="020B0604020202020204" pitchFamily="34" charset="0"/>
              </a:rPr>
              <a:t>Como resultado final para la vigencia 2018, se obtuvo un consolidado de </a:t>
            </a:r>
            <a:r>
              <a:rPr lang="es-ES" altLang="es-ES" sz="2200" b="1" dirty="0">
                <a:solidFill>
                  <a:srgbClr val="00B0F0"/>
                </a:solidFill>
                <a:latin typeface="Arial" panose="020B0604020202020204" pitchFamily="34" charset="0"/>
                <a:cs typeface="Arial" panose="020B0604020202020204" pitchFamily="34" charset="0"/>
              </a:rPr>
              <a:t>43</a:t>
            </a:r>
            <a:r>
              <a:rPr lang="es-ES" altLang="es-ES" sz="1900" dirty="0">
                <a:latin typeface="Arial" panose="020B0604020202020204" pitchFamily="34" charset="0"/>
                <a:cs typeface="Arial" panose="020B0604020202020204" pitchFamily="34" charset="0"/>
              </a:rPr>
              <a:t> riesgos de gestión, distribuidos así: </a:t>
            </a:r>
            <a:r>
              <a:rPr lang="es-ES" altLang="es-ES" sz="2200" b="1" dirty="0">
                <a:solidFill>
                  <a:srgbClr val="00B0F0"/>
                </a:solidFill>
                <a:latin typeface="Arial" panose="020B0604020202020204" pitchFamily="34" charset="0"/>
                <a:cs typeface="Arial" panose="020B0604020202020204" pitchFamily="34" charset="0"/>
              </a:rPr>
              <a:t>1</a:t>
            </a:r>
            <a:r>
              <a:rPr lang="es-ES" altLang="es-ES" sz="1900" dirty="0">
                <a:latin typeface="Arial" panose="020B0604020202020204" pitchFamily="34" charset="0"/>
                <a:cs typeface="Arial" panose="020B0604020202020204" pitchFamily="34" charset="0"/>
              </a:rPr>
              <a:t> riesgo en el proceso estratégico, </a:t>
            </a:r>
            <a:r>
              <a:rPr lang="es-ES" altLang="es-ES" sz="2200" b="1" dirty="0">
                <a:solidFill>
                  <a:srgbClr val="00B0F0"/>
                </a:solidFill>
                <a:latin typeface="Arial" panose="020B0604020202020204" pitchFamily="34" charset="0"/>
                <a:cs typeface="Arial" panose="020B0604020202020204" pitchFamily="34" charset="0"/>
              </a:rPr>
              <a:t>11</a:t>
            </a:r>
            <a:r>
              <a:rPr lang="es-ES" altLang="es-ES" sz="1900" dirty="0">
                <a:latin typeface="Arial" panose="020B0604020202020204" pitchFamily="34" charset="0"/>
                <a:cs typeface="Arial" panose="020B0604020202020204" pitchFamily="34" charset="0"/>
              </a:rPr>
              <a:t> riesgos en procesos misionales, </a:t>
            </a:r>
            <a:r>
              <a:rPr lang="es-ES" altLang="es-ES" sz="2200" b="1" dirty="0">
                <a:solidFill>
                  <a:srgbClr val="00B0F0"/>
                </a:solidFill>
                <a:latin typeface="Arial" panose="020B0604020202020204" pitchFamily="34" charset="0"/>
                <a:cs typeface="Arial" panose="020B0604020202020204" pitchFamily="34" charset="0"/>
              </a:rPr>
              <a:t>24</a:t>
            </a:r>
            <a:r>
              <a:rPr lang="es-ES" altLang="es-ES" sz="1900" dirty="0">
                <a:latin typeface="Arial" panose="020B0604020202020204" pitchFamily="34" charset="0"/>
                <a:cs typeface="Arial" panose="020B0604020202020204" pitchFamily="34" charset="0"/>
              </a:rPr>
              <a:t> riesgos en procesos de apoyo y </a:t>
            </a:r>
            <a:r>
              <a:rPr lang="es-ES" altLang="es-ES" sz="2200" b="1" dirty="0">
                <a:solidFill>
                  <a:srgbClr val="00B0F0"/>
                </a:solidFill>
                <a:latin typeface="Arial" panose="020B0604020202020204" pitchFamily="34" charset="0"/>
                <a:cs typeface="Arial" panose="020B0604020202020204" pitchFamily="34" charset="0"/>
              </a:rPr>
              <a:t>7</a:t>
            </a:r>
            <a:r>
              <a:rPr lang="es-ES" altLang="es-ES" sz="1900" dirty="0">
                <a:latin typeface="Arial" panose="020B0604020202020204" pitchFamily="34" charset="0"/>
                <a:cs typeface="Arial" panose="020B0604020202020204" pitchFamily="34" charset="0"/>
              </a:rPr>
              <a:t> riesgos en el proceso de evaluación.</a:t>
            </a:r>
          </a:p>
          <a:p>
            <a:pPr algn="just" eaLnBrk="1" hangingPunct="1">
              <a:spcBef>
                <a:spcPct val="20000"/>
              </a:spcBef>
              <a:defRPr/>
            </a:pPr>
            <a:endParaRPr lang="es-ES" altLang="es-ES" sz="1900" dirty="0">
              <a:solidFill>
                <a:schemeClr val="tx1"/>
              </a:solidFill>
              <a:latin typeface="Arial" panose="020B0604020202020204" pitchFamily="34" charset="0"/>
              <a:cs typeface="Arial" panose="020B0604020202020204" pitchFamily="34" charset="0"/>
            </a:endParaRPr>
          </a:p>
          <a:p>
            <a:pPr algn="just" eaLnBrk="1" hangingPunct="1">
              <a:spcBef>
                <a:spcPct val="20000"/>
              </a:spcBef>
              <a:defRPr/>
            </a:pPr>
            <a:r>
              <a:rPr lang="es-ES" altLang="es-ES" sz="1900" dirty="0">
                <a:latin typeface="Arial" panose="020B0604020202020204" pitchFamily="34" charset="0"/>
                <a:cs typeface="Arial" panose="020B0604020202020204" pitchFamily="34" charset="0"/>
              </a:rPr>
              <a:t>A partir del consolidado general de estos riesgos, y partiendo del análisis preliminar o riesgo inherente, se puede concluir que la entidad se desplazó de una concentración en niveles extremo y alto del </a:t>
            </a:r>
            <a:r>
              <a:rPr lang="es-ES" altLang="es-ES" sz="2200" b="1" dirty="0">
                <a:solidFill>
                  <a:srgbClr val="00B0F0"/>
                </a:solidFill>
                <a:latin typeface="Arial" panose="020B0604020202020204" pitchFamily="34" charset="0"/>
                <a:cs typeface="Arial" panose="020B0604020202020204" pitchFamily="34" charset="0"/>
              </a:rPr>
              <a:t>65%</a:t>
            </a:r>
            <a:r>
              <a:rPr lang="es-ES" altLang="es-ES" sz="2000" b="1" dirty="0">
                <a:latin typeface="Arial" panose="020B0604020202020204" pitchFamily="34" charset="0"/>
                <a:cs typeface="Arial" panose="020B0604020202020204" pitchFamily="34" charset="0"/>
              </a:rPr>
              <a:t> </a:t>
            </a:r>
            <a:r>
              <a:rPr lang="es-ES" altLang="es-ES" sz="1900" dirty="0">
                <a:latin typeface="Arial" panose="020B0604020202020204" pitchFamily="34" charset="0"/>
                <a:cs typeface="Arial" panose="020B0604020202020204" pitchFamily="34" charset="0"/>
              </a:rPr>
              <a:t>a niveles de riesgo bajo y moderado del </a:t>
            </a:r>
            <a:r>
              <a:rPr lang="es-ES" altLang="es-ES" sz="2200" b="1" dirty="0">
                <a:solidFill>
                  <a:srgbClr val="00B0F0"/>
                </a:solidFill>
                <a:latin typeface="Arial" panose="020B0604020202020204" pitchFamily="34" charset="0"/>
                <a:cs typeface="Arial" panose="020B0604020202020204" pitchFamily="34" charset="0"/>
              </a:rPr>
              <a:t>72%</a:t>
            </a:r>
            <a:r>
              <a:rPr lang="es-ES" altLang="es-ES" sz="1900" dirty="0">
                <a:latin typeface="Arial" panose="020B0604020202020204" pitchFamily="34" charset="0"/>
                <a:cs typeface="Arial" panose="020B0604020202020204" pitchFamily="34" charset="0"/>
              </a:rPr>
              <a:t>. Sin embargo, el </a:t>
            </a:r>
            <a:r>
              <a:rPr lang="es-ES" altLang="es-ES" sz="2200" b="1" dirty="0">
                <a:solidFill>
                  <a:srgbClr val="00B0F0"/>
                </a:solidFill>
                <a:latin typeface="Arial" panose="020B0604020202020204" pitchFamily="34" charset="0"/>
                <a:cs typeface="Arial" panose="020B0604020202020204" pitchFamily="34" charset="0"/>
              </a:rPr>
              <a:t>28%</a:t>
            </a:r>
            <a:r>
              <a:rPr lang="es-ES" altLang="es-ES" sz="1900" dirty="0">
                <a:latin typeface="Arial" panose="020B0604020202020204" pitchFamily="34" charset="0"/>
                <a:cs typeface="Arial" panose="020B0604020202020204" pitchFamily="34" charset="0"/>
              </a:rPr>
              <a:t> de los riesgos residuales permanecen en niveles alto y extremo, tendencias que se pueden observar en las siguientes gráficas.</a:t>
            </a:r>
            <a:endParaRPr lang="es-ES" altLang="es-ES" sz="20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5151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7.	PRESENTACIÓN RESULTADOS DE LA GESTIÓN DEL RIESGO DURANTE LA VIGENCIA 2018</a:t>
            </a:r>
          </a:p>
        </p:txBody>
      </p:sp>
      <p:sp>
        <p:nvSpPr>
          <p:cNvPr id="7" name="Rectangle 1">
            <a:extLst>
              <a:ext uri="{FF2B5EF4-FFF2-40B4-BE49-F238E27FC236}">
                <a16:creationId xmlns:a16="http://schemas.microsoft.com/office/drawing/2014/main" id="{034CE9F6-9053-4F5B-8380-DC6CA40E7B1C}"/>
              </a:ext>
            </a:extLst>
          </p:cNvPr>
          <p:cNvSpPr>
            <a:spLocks noChangeArrowheads="1"/>
          </p:cNvSpPr>
          <p:nvPr/>
        </p:nvSpPr>
        <p:spPr bwMode="auto">
          <a:xfrm>
            <a:off x="2980749" y="991144"/>
            <a:ext cx="8682361" cy="550862"/>
          </a:xfrm>
          <a:prstGeom prst="rect">
            <a:avLst/>
          </a:prstGeom>
          <a:solidFill>
            <a:srgbClr val="FFFFFF"/>
          </a:solidFill>
          <a:ln w="9360" cap="sq">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9pPr>
          </a:lstStyle>
          <a:p>
            <a:pPr algn="r">
              <a:buSzPct val="100000"/>
              <a:defRPr/>
            </a:pPr>
            <a:r>
              <a:rPr lang="es-MX" sz="2400" b="1" dirty="0">
                <a:solidFill>
                  <a:srgbClr val="00B0F0"/>
                </a:solidFill>
                <a:effectLst>
                  <a:outerShdw blurRad="38100" dist="38100" dir="2700000" algn="tl">
                    <a:srgbClr val="C0C0C0"/>
                  </a:outerShdw>
                </a:effectLst>
                <a:latin typeface="Arial" panose="020B0604020202020204" pitchFamily="34" charset="0"/>
                <a:cs typeface="Arial" panose="020B0604020202020204" pitchFamily="34" charset="0"/>
              </a:rPr>
              <a:t>Evolución de los riesgos </a:t>
            </a:r>
            <a:r>
              <a:rPr lang="es-MX" sz="2000" b="1" dirty="0">
                <a:solidFill>
                  <a:schemeClr val="tx1"/>
                </a:solidFill>
                <a:effectLst>
                  <a:outerShdw blurRad="38100" dist="38100" dir="2700000" algn="tl">
                    <a:srgbClr val="C0C0C0"/>
                  </a:outerShdw>
                </a:effectLst>
                <a:latin typeface="Arial" panose="020B0604020202020204" pitchFamily="34" charset="0"/>
                <a:cs typeface="Arial" panose="020B0604020202020204" pitchFamily="34" charset="0"/>
              </a:rPr>
              <a:t>por nivel de severidad</a:t>
            </a:r>
          </a:p>
        </p:txBody>
      </p:sp>
      <p:sp>
        <p:nvSpPr>
          <p:cNvPr id="10" name="Rectángulo 9">
            <a:extLst>
              <a:ext uri="{FF2B5EF4-FFF2-40B4-BE49-F238E27FC236}">
                <a16:creationId xmlns:a16="http://schemas.microsoft.com/office/drawing/2014/main" id="{A33A9906-5AC2-4C05-9C5D-BAA02412BDAA}"/>
              </a:ext>
            </a:extLst>
          </p:cNvPr>
          <p:cNvSpPr/>
          <p:nvPr/>
        </p:nvSpPr>
        <p:spPr>
          <a:xfrm>
            <a:off x="1408326" y="1860006"/>
            <a:ext cx="4108718" cy="400110"/>
          </a:xfrm>
          <a:prstGeom prst="rect">
            <a:avLst/>
          </a:prstGeom>
        </p:spPr>
        <p:txBody>
          <a:bodyPr wrap="square">
            <a:spAutoFit/>
          </a:bodyPr>
          <a:lstStyle/>
          <a:p>
            <a:pPr algn="ctr">
              <a:spcBef>
                <a:spcPct val="20000"/>
              </a:spcBef>
              <a:defRPr/>
            </a:pPr>
            <a:r>
              <a:rPr lang="es-ES" altLang="es-ES" sz="2000" b="1" dirty="0">
                <a:latin typeface="Arial" panose="020B0604020202020204" pitchFamily="34" charset="0"/>
                <a:cs typeface="Arial" panose="020B0604020202020204" pitchFamily="34" charset="0"/>
              </a:rPr>
              <a:t>Riesgos Inherentes por Nivel</a:t>
            </a:r>
          </a:p>
        </p:txBody>
      </p:sp>
      <p:sp>
        <p:nvSpPr>
          <p:cNvPr id="11" name="Rectángulo 10">
            <a:extLst>
              <a:ext uri="{FF2B5EF4-FFF2-40B4-BE49-F238E27FC236}">
                <a16:creationId xmlns:a16="http://schemas.microsoft.com/office/drawing/2014/main" id="{246743BC-87EA-43F9-98EF-8C35F7E0118F}"/>
              </a:ext>
            </a:extLst>
          </p:cNvPr>
          <p:cNvSpPr/>
          <p:nvPr/>
        </p:nvSpPr>
        <p:spPr>
          <a:xfrm>
            <a:off x="5921078" y="1857910"/>
            <a:ext cx="4108718" cy="400110"/>
          </a:xfrm>
          <a:prstGeom prst="rect">
            <a:avLst/>
          </a:prstGeom>
        </p:spPr>
        <p:txBody>
          <a:bodyPr wrap="square">
            <a:spAutoFit/>
          </a:bodyPr>
          <a:lstStyle/>
          <a:p>
            <a:pPr algn="ctr" eaLnBrk="1" hangingPunct="1">
              <a:spcBef>
                <a:spcPct val="20000"/>
              </a:spcBef>
              <a:defRPr/>
            </a:pPr>
            <a:r>
              <a:rPr lang="es-ES" altLang="es-ES" sz="2000" b="1" dirty="0">
                <a:solidFill>
                  <a:schemeClr val="tx1"/>
                </a:solidFill>
                <a:latin typeface="Arial" panose="020B0604020202020204" pitchFamily="34" charset="0"/>
                <a:cs typeface="Arial" panose="020B0604020202020204" pitchFamily="34" charset="0"/>
              </a:rPr>
              <a:t>Riesgos Residuales por Nivel</a:t>
            </a:r>
          </a:p>
        </p:txBody>
      </p:sp>
      <p:graphicFrame>
        <p:nvGraphicFramePr>
          <p:cNvPr id="12" name="3 Gráfico">
            <a:extLst>
              <a:ext uri="{FF2B5EF4-FFF2-40B4-BE49-F238E27FC236}">
                <a16:creationId xmlns:a16="http://schemas.microsoft.com/office/drawing/2014/main" id="{DFED1D19-1243-40D9-AA34-05A97506FEB5}"/>
              </a:ext>
            </a:extLst>
          </p:cNvPr>
          <p:cNvGraphicFramePr>
            <a:graphicFrameLocks/>
          </p:cNvGraphicFramePr>
          <p:nvPr>
            <p:extLst>
              <p:ext uri="{D42A27DB-BD31-4B8C-83A1-F6EECF244321}">
                <p14:modId xmlns:p14="http://schemas.microsoft.com/office/powerpoint/2010/main" val="3504208040"/>
              </p:ext>
            </p:extLst>
          </p:nvPr>
        </p:nvGraphicFramePr>
        <p:xfrm>
          <a:off x="1275789" y="2199083"/>
          <a:ext cx="4572000" cy="33718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5 Gráfico">
            <a:extLst>
              <a:ext uri="{FF2B5EF4-FFF2-40B4-BE49-F238E27FC236}">
                <a16:creationId xmlns:a16="http://schemas.microsoft.com/office/drawing/2014/main" id="{FFD616A9-59B5-4574-A7FA-8C669A191E90}"/>
              </a:ext>
            </a:extLst>
          </p:cNvPr>
          <p:cNvGraphicFramePr>
            <a:graphicFrameLocks/>
          </p:cNvGraphicFramePr>
          <p:nvPr>
            <p:extLst>
              <p:ext uri="{D42A27DB-BD31-4B8C-83A1-F6EECF244321}">
                <p14:modId xmlns:p14="http://schemas.microsoft.com/office/powerpoint/2010/main" val="3818284906"/>
              </p:ext>
            </p:extLst>
          </p:nvPr>
        </p:nvGraphicFramePr>
        <p:xfrm>
          <a:off x="5649581" y="2260116"/>
          <a:ext cx="4572000" cy="33718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80205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Graphic spid="12" grpId="0">
        <p:bldAsOne/>
      </p:bldGraphic>
      <p:bldGraphic spid="13"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7" y="6251894"/>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7.	PRESENTACIÓN RESULTADOS DE LA GESTIÓN DEL RIESGO DURANTE LA VIGENCIA 2018</a:t>
            </a:r>
          </a:p>
        </p:txBody>
      </p:sp>
      <p:sp>
        <p:nvSpPr>
          <p:cNvPr id="5" name="Rectangle 1">
            <a:extLst>
              <a:ext uri="{FF2B5EF4-FFF2-40B4-BE49-F238E27FC236}">
                <a16:creationId xmlns:a16="http://schemas.microsoft.com/office/drawing/2014/main" id="{6A1B1F59-8843-4796-83A6-829B7E4215F5}"/>
              </a:ext>
            </a:extLst>
          </p:cNvPr>
          <p:cNvSpPr>
            <a:spLocks noChangeArrowheads="1"/>
          </p:cNvSpPr>
          <p:nvPr/>
        </p:nvSpPr>
        <p:spPr bwMode="auto">
          <a:xfrm>
            <a:off x="3180801" y="609499"/>
            <a:ext cx="8682361" cy="550862"/>
          </a:xfrm>
          <a:prstGeom prst="rect">
            <a:avLst/>
          </a:prstGeom>
          <a:solidFill>
            <a:srgbClr val="FFFFFF"/>
          </a:solidFill>
          <a:ln w="9360" cap="sq">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9pPr>
          </a:lstStyle>
          <a:p>
            <a:pPr algn="r" eaLnBrk="1" hangingPunct="1">
              <a:buSzPct val="100000"/>
              <a:defRPr/>
            </a:pPr>
            <a:r>
              <a:rPr lang="es-MX" sz="3000" b="1" dirty="0">
                <a:solidFill>
                  <a:srgbClr val="00B0F0"/>
                </a:solidFill>
                <a:effectLst>
                  <a:outerShdw blurRad="38100" dist="38100" dir="2700000" algn="tl">
                    <a:srgbClr val="C0C0C0"/>
                  </a:outerShdw>
                </a:effectLst>
                <a:latin typeface="Arial" panose="020B0604020202020204" pitchFamily="34" charset="0"/>
                <a:cs typeface="Arial" panose="020B0604020202020204" pitchFamily="34" charset="0"/>
              </a:rPr>
              <a:t>Mapas de riesgo </a:t>
            </a:r>
            <a:r>
              <a:rPr lang="es-MX" sz="2400" b="1" dirty="0">
                <a:solidFill>
                  <a:schemeClr val="tx1"/>
                </a:solidFill>
                <a:effectLst>
                  <a:outerShdw blurRad="38100" dist="38100" dir="2700000" algn="tl">
                    <a:srgbClr val="C0C0C0"/>
                  </a:outerShdw>
                </a:effectLst>
                <a:latin typeface="Arial" panose="020B0604020202020204" pitchFamily="34" charset="0"/>
                <a:cs typeface="Arial" panose="020B0604020202020204" pitchFamily="34" charset="0"/>
              </a:rPr>
              <a:t>en la gestión</a:t>
            </a:r>
          </a:p>
        </p:txBody>
      </p:sp>
      <p:sp>
        <p:nvSpPr>
          <p:cNvPr id="7" name="Rectángulo 6">
            <a:extLst>
              <a:ext uri="{FF2B5EF4-FFF2-40B4-BE49-F238E27FC236}">
                <a16:creationId xmlns:a16="http://schemas.microsoft.com/office/drawing/2014/main" id="{C724B58A-BEB4-4EC2-AD14-3D04E622B563}"/>
              </a:ext>
            </a:extLst>
          </p:cNvPr>
          <p:cNvSpPr/>
          <p:nvPr/>
        </p:nvSpPr>
        <p:spPr>
          <a:xfrm>
            <a:off x="953092" y="960306"/>
            <a:ext cx="2476872" cy="400110"/>
          </a:xfrm>
          <a:prstGeom prst="rect">
            <a:avLst/>
          </a:prstGeom>
        </p:spPr>
        <p:txBody>
          <a:bodyPr wrap="square">
            <a:spAutoFit/>
          </a:bodyPr>
          <a:lstStyle/>
          <a:p>
            <a:pPr algn="ctr" eaLnBrk="1" hangingPunct="1">
              <a:spcBef>
                <a:spcPct val="20000"/>
              </a:spcBef>
              <a:defRPr/>
            </a:pPr>
            <a:r>
              <a:rPr lang="es-ES" altLang="es-ES" sz="2000" b="1" dirty="0">
                <a:solidFill>
                  <a:schemeClr val="tx1"/>
                </a:solidFill>
                <a:latin typeface="Arial" panose="020B0604020202020204" pitchFamily="34" charset="0"/>
                <a:cs typeface="Arial" panose="020B0604020202020204" pitchFamily="34" charset="0"/>
              </a:rPr>
              <a:t>Riesgo Inherente</a:t>
            </a:r>
          </a:p>
        </p:txBody>
      </p:sp>
      <p:pic>
        <p:nvPicPr>
          <p:cNvPr id="8" name="Imagen 7">
            <a:extLst>
              <a:ext uri="{FF2B5EF4-FFF2-40B4-BE49-F238E27FC236}">
                <a16:creationId xmlns:a16="http://schemas.microsoft.com/office/drawing/2014/main" id="{916B8407-CE90-44AB-BC26-C78554526B2C}"/>
              </a:ext>
            </a:extLst>
          </p:cNvPr>
          <p:cNvPicPr>
            <a:picLocks noChangeAspect="1"/>
          </p:cNvPicPr>
          <p:nvPr/>
        </p:nvPicPr>
        <p:blipFill>
          <a:blip r:embed="rId3"/>
          <a:stretch>
            <a:fillRect/>
          </a:stretch>
        </p:blipFill>
        <p:spPr>
          <a:xfrm>
            <a:off x="2523098" y="1324095"/>
            <a:ext cx="6534637" cy="4977065"/>
          </a:xfrm>
          <a:prstGeom prst="rect">
            <a:avLst/>
          </a:prstGeom>
        </p:spPr>
      </p:pic>
    </p:spTree>
    <p:extLst>
      <p:ext uri="{BB962C8B-B14F-4D97-AF65-F5344CB8AC3E}">
        <p14:creationId xmlns:p14="http://schemas.microsoft.com/office/powerpoint/2010/main" val="259601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130355" y="627697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7.	PRESENTACIÓN RESULTADOS DE LA GESTIÓN DEL RIESGO DURANTE LA VIGENCIA 2018</a:t>
            </a:r>
          </a:p>
        </p:txBody>
      </p:sp>
      <p:pic>
        <p:nvPicPr>
          <p:cNvPr id="5" name="Imagen 4">
            <a:extLst>
              <a:ext uri="{FF2B5EF4-FFF2-40B4-BE49-F238E27FC236}">
                <a16:creationId xmlns:a16="http://schemas.microsoft.com/office/drawing/2014/main" id="{9E2EA20D-42CE-4C03-B0B3-8FF431BBA2F2}"/>
              </a:ext>
            </a:extLst>
          </p:cNvPr>
          <p:cNvPicPr>
            <a:picLocks noChangeAspect="1"/>
          </p:cNvPicPr>
          <p:nvPr/>
        </p:nvPicPr>
        <p:blipFill>
          <a:blip r:embed="rId3"/>
          <a:stretch>
            <a:fillRect/>
          </a:stretch>
        </p:blipFill>
        <p:spPr>
          <a:xfrm>
            <a:off x="2756563" y="1338215"/>
            <a:ext cx="6598011" cy="4938760"/>
          </a:xfrm>
          <a:prstGeom prst="rect">
            <a:avLst/>
          </a:prstGeom>
        </p:spPr>
      </p:pic>
      <p:sp>
        <p:nvSpPr>
          <p:cNvPr id="7" name="Rectángulo 6">
            <a:extLst>
              <a:ext uri="{FF2B5EF4-FFF2-40B4-BE49-F238E27FC236}">
                <a16:creationId xmlns:a16="http://schemas.microsoft.com/office/drawing/2014/main" id="{BE91E90A-2C4A-42D9-8F3C-45A4830AB6C4}"/>
              </a:ext>
            </a:extLst>
          </p:cNvPr>
          <p:cNvSpPr/>
          <p:nvPr/>
        </p:nvSpPr>
        <p:spPr>
          <a:xfrm>
            <a:off x="1307326" y="976252"/>
            <a:ext cx="2545584" cy="400110"/>
          </a:xfrm>
          <a:prstGeom prst="rect">
            <a:avLst/>
          </a:prstGeom>
        </p:spPr>
        <p:txBody>
          <a:bodyPr wrap="square">
            <a:spAutoFit/>
          </a:bodyPr>
          <a:lstStyle/>
          <a:p>
            <a:pPr algn="ctr" eaLnBrk="1" hangingPunct="1">
              <a:spcBef>
                <a:spcPct val="20000"/>
              </a:spcBef>
              <a:defRPr/>
            </a:pPr>
            <a:r>
              <a:rPr lang="es-ES" altLang="es-ES" sz="2000" b="1" dirty="0">
                <a:solidFill>
                  <a:schemeClr val="tx1"/>
                </a:solidFill>
                <a:latin typeface="Arial" panose="020B0604020202020204" pitchFamily="34" charset="0"/>
                <a:cs typeface="Arial" panose="020B0604020202020204" pitchFamily="34" charset="0"/>
              </a:rPr>
              <a:t>Riesgo Residual</a:t>
            </a:r>
          </a:p>
        </p:txBody>
      </p:sp>
      <p:sp>
        <p:nvSpPr>
          <p:cNvPr id="8" name="Rectangle 1">
            <a:extLst>
              <a:ext uri="{FF2B5EF4-FFF2-40B4-BE49-F238E27FC236}">
                <a16:creationId xmlns:a16="http://schemas.microsoft.com/office/drawing/2014/main" id="{9B62271B-D978-4E7B-A6A0-3D3CDCBD63AF}"/>
              </a:ext>
            </a:extLst>
          </p:cNvPr>
          <p:cNvSpPr>
            <a:spLocks noChangeArrowheads="1"/>
          </p:cNvSpPr>
          <p:nvPr/>
        </p:nvSpPr>
        <p:spPr bwMode="auto">
          <a:xfrm>
            <a:off x="4710023" y="700821"/>
            <a:ext cx="7400051" cy="550862"/>
          </a:xfrm>
          <a:prstGeom prst="rect">
            <a:avLst/>
          </a:prstGeom>
          <a:solidFill>
            <a:srgbClr val="FFFFFF"/>
          </a:solidFill>
          <a:ln w="9360" cap="sq">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9pPr>
          </a:lstStyle>
          <a:p>
            <a:pPr algn="r" eaLnBrk="1" hangingPunct="1">
              <a:buSzPct val="100000"/>
              <a:defRPr/>
            </a:pPr>
            <a:r>
              <a:rPr lang="es-MX" sz="3000" b="1" dirty="0">
                <a:solidFill>
                  <a:srgbClr val="00B0F0"/>
                </a:solidFill>
                <a:effectLst>
                  <a:outerShdw blurRad="38100" dist="38100" dir="2700000" algn="tl">
                    <a:srgbClr val="C0C0C0"/>
                  </a:outerShdw>
                </a:effectLst>
                <a:latin typeface="Arial" panose="020B0604020202020204" pitchFamily="34" charset="0"/>
                <a:cs typeface="Arial" panose="020B0604020202020204" pitchFamily="34" charset="0"/>
              </a:rPr>
              <a:t>Mapas de riesgo </a:t>
            </a:r>
            <a:r>
              <a:rPr lang="es-MX" sz="2400" b="1" dirty="0">
                <a:solidFill>
                  <a:schemeClr val="tx1"/>
                </a:solidFill>
                <a:effectLst>
                  <a:outerShdw blurRad="38100" dist="38100" dir="2700000" algn="tl">
                    <a:srgbClr val="C0C0C0"/>
                  </a:outerShdw>
                </a:effectLst>
                <a:latin typeface="Arial" panose="020B0604020202020204" pitchFamily="34" charset="0"/>
                <a:cs typeface="Arial" panose="020B0604020202020204" pitchFamily="34" charset="0"/>
              </a:rPr>
              <a:t>en la gestión</a:t>
            </a:r>
          </a:p>
        </p:txBody>
      </p:sp>
    </p:spTree>
    <p:extLst>
      <p:ext uri="{BB962C8B-B14F-4D97-AF65-F5344CB8AC3E}">
        <p14:creationId xmlns:p14="http://schemas.microsoft.com/office/powerpoint/2010/main" val="2809309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7.	PRESENTACIÓN RESULTADOS DE LA GESTIÓN DEL RIESGO DURANTE LA VIGENCIA 2018</a:t>
            </a:r>
          </a:p>
        </p:txBody>
      </p:sp>
      <p:sp>
        <p:nvSpPr>
          <p:cNvPr id="5" name="Rectangle 1">
            <a:extLst>
              <a:ext uri="{FF2B5EF4-FFF2-40B4-BE49-F238E27FC236}">
                <a16:creationId xmlns:a16="http://schemas.microsoft.com/office/drawing/2014/main" id="{EBD43694-E115-4896-A456-2036EBA256C2}"/>
              </a:ext>
            </a:extLst>
          </p:cNvPr>
          <p:cNvSpPr>
            <a:spLocks noChangeArrowheads="1"/>
          </p:cNvSpPr>
          <p:nvPr/>
        </p:nvSpPr>
        <p:spPr bwMode="auto">
          <a:xfrm>
            <a:off x="3111790" y="884930"/>
            <a:ext cx="8682361" cy="550862"/>
          </a:xfrm>
          <a:prstGeom prst="rect">
            <a:avLst/>
          </a:prstGeom>
          <a:solidFill>
            <a:srgbClr val="FFFFFF"/>
          </a:solidFill>
          <a:ln w="9360" cap="sq">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9pPr>
          </a:lstStyle>
          <a:p>
            <a:pPr algn="r" eaLnBrk="1" hangingPunct="1">
              <a:buSzPct val="100000"/>
              <a:defRPr/>
            </a:pPr>
            <a:r>
              <a:rPr lang="es-MX" sz="2800" b="1" dirty="0">
                <a:solidFill>
                  <a:srgbClr val="00B0F0"/>
                </a:solidFill>
                <a:effectLst>
                  <a:outerShdw blurRad="38100" dist="38100" dir="2700000" algn="tl">
                    <a:srgbClr val="C0C0C0"/>
                  </a:outerShdw>
                </a:effectLst>
                <a:latin typeface="Arial" panose="020B0604020202020204" pitchFamily="34" charset="0"/>
                <a:cs typeface="Arial" panose="020B0604020202020204" pitchFamily="34" charset="0"/>
              </a:rPr>
              <a:t>Perfil de riesgo </a:t>
            </a:r>
            <a:r>
              <a:rPr lang="es-MX" sz="2400" b="1" dirty="0">
                <a:solidFill>
                  <a:schemeClr val="tx1"/>
                </a:solidFill>
                <a:effectLst>
                  <a:outerShdw blurRad="38100" dist="38100" dir="2700000" algn="tl">
                    <a:srgbClr val="C0C0C0"/>
                  </a:outerShdw>
                </a:effectLst>
                <a:latin typeface="Arial" panose="020B0604020202020204" pitchFamily="34" charset="0"/>
                <a:cs typeface="Arial" panose="020B0604020202020204" pitchFamily="34" charset="0"/>
              </a:rPr>
              <a:t>institucional</a:t>
            </a:r>
          </a:p>
        </p:txBody>
      </p:sp>
      <p:sp>
        <p:nvSpPr>
          <p:cNvPr id="7" name="Rectángulo 6">
            <a:extLst>
              <a:ext uri="{FF2B5EF4-FFF2-40B4-BE49-F238E27FC236}">
                <a16:creationId xmlns:a16="http://schemas.microsoft.com/office/drawing/2014/main" id="{2D272347-D4B1-48C7-A288-772A6975768E}"/>
              </a:ext>
            </a:extLst>
          </p:cNvPr>
          <p:cNvSpPr/>
          <p:nvPr/>
        </p:nvSpPr>
        <p:spPr>
          <a:xfrm>
            <a:off x="1360628" y="1710081"/>
            <a:ext cx="8682361" cy="4521238"/>
          </a:xfrm>
          <a:prstGeom prst="rect">
            <a:avLst/>
          </a:prstGeom>
        </p:spPr>
        <p:txBody>
          <a:bodyPr wrap="square">
            <a:spAutoFit/>
          </a:bodyPr>
          <a:lstStyle/>
          <a:p>
            <a:pPr algn="just" eaLnBrk="1" hangingPunct="1">
              <a:spcBef>
                <a:spcPct val="20000"/>
              </a:spcBef>
              <a:defRPr/>
            </a:pPr>
            <a:r>
              <a:rPr lang="es-ES" altLang="es-ES" sz="1900" dirty="0">
                <a:latin typeface="Arial" panose="020B0604020202020204" pitchFamily="34" charset="0"/>
                <a:cs typeface="Arial" panose="020B0604020202020204" pitchFamily="34" charset="0"/>
              </a:rPr>
              <a:t>Considerando el nivel de severidad, magnitud expresada en términos de la combinación de probabilidad e impacto, se determinó el perfil de riesgo institucional y por cada uno de los procesos del Sistema de Gestión para la vigencia 2018.</a:t>
            </a:r>
          </a:p>
          <a:p>
            <a:pPr algn="just" eaLnBrk="1" hangingPunct="1">
              <a:spcBef>
                <a:spcPct val="20000"/>
              </a:spcBef>
              <a:defRPr/>
            </a:pPr>
            <a:endParaRPr lang="es-ES" altLang="es-ES" sz="1900" b="1" dirty="0">
              <a:solidFill>
                <a:schemeClr val="tx1"/>
              </a:solidFill>
              <a:latin typeface="Arial" panose="020B0604020202020204" pitchFamily="34" charset="0"/>
              <a:cs typeface="Arial" panose="020B0604020202020204" pitchFamily="34" charset="0"/>
            </a:endParaRPr>
          </a:p>
          <a:p>
            <a:pPr algn="just">
              <a:spcBef>
                <a:spcPct val="20000"/>
              </a:spcBef>
              <a:defRPr/>
            </a:pPr>
            <a:r>
              <a:rPr lang="es-ES" altLang="es-ES" sz="1900" dirty="0">
                <a:latin typeface="Arial" panose="020B0604020202020204" pitchFamily="34" charset="0"/>
                <a:cs typeface="Arial" panose="020B0604020202020204" pitchFamily="34" charset="0"/>
              </a:rPr>
              <a:t>El </a:t>
            </a:r>
            <a:r>
              <a:rPr lang="es-CO" sz="1900" dirty="0">
                <a:latin typeface="Arial" panose="020B0604020202020204" pitchFamily="34" charset="0"/>
                <a:cs typeface="Arial" panose="020B0604020202020204" pitchFamily="34" charset="0"/>
              </a:rPr>
              <a:t>perfil de riesgo constituye el nivel de exposición global de riesgo inherente y residual que tiene cada proceso. Por ello, se determina a través del promedio aritmético de la calificación individual de todos los riesgos asociados a los procesos. El resultado de este ejercicio, se compara con el nivel de severidad y el rango de calificación para obtener el perfil.</a:t>
            </a:r>
          </a:p>
          <a:p>
            <a:pPr algn="just">
              <a:spcBef>
                <a:spcPct val="20000"/>
              </a:spcBef>
              <a:defRPr/>
            </a:pPr>
            <a:endParaRPr lang="es-CO" sz="1900" dirty="0">
              <a:latin typeface="Arial" panose="020B0604020202020204" pitchFamily="34" charset="0"/>
              <a:cs typeface="Arial" panose="020B0604020202020204" pitchFamily="34" charset="0"/>
            </a:endParaRPr>
          </a:p>
          <a:p>
            <a:pPr algn="just">
              <a:spcBef>
                <a:spcPct val="20000"/>
              </a:spcBef>
              <a:defRPr/>
            </a:pPr>
            <a:r>
              <a:rPr lang="es-CO" sz="1900" dirty="0">
                <a:latin typeface="Arial" panose="020B0604020202020204" pitchFamily="34" charset="0"/>
                <a:cs typeface="Arial" panose="020B0604020202020204" pitchFamily="34" charset="0"/>
              </a:rPr>
              <a:t>En términos generales, la entidad maneja un perfil de riesgo inherente </a:t>
            </a:r>
            <a:r>
              <a:rPr lang="es-CO" sz="2200" b="1" dirty="0">
                <a:latin typeface="Arial" panose="020B0604020202020204" pitchFamily="34" charset="0"/>
                <a:cs typeface="Arial" panose="020B0604020202020204" pitchFamily="34" charset="0"/>
              </a:rPr>
              <a:t>ALTO</a:t>
            </a:r>
            <a:r>
              <a:rPr lang="es-CO" sz="1900" dirty="0">
                <a:latin typeface="Arial" panose="020B0604020202020204" pitchFamily="34" charset="0"/>
                <a:cs typeface="Arial" panose="020B0604020202020204" pitchFamily="34" charset="0"/>
              </a:rPr>
              <a:t> y un perfil de riesgo residual </a:t>
            </a:r>
            <a:r>
              <a:rPr lang="es-CO" sz="2200" b="1" dirty="0">
                <a:latin typeface="Arial" panose="020B0604020202020204" pitchFamily="34" charset="0"/>
                <a:cs typeface="Arial" panose="020B0604020202020204" pitchFamily="34" charset="0"/>
              </a:rPr>
              <a:t>MODERADO</a:t>
            </a:r>
            <a:r>
              <a:rPr lang="es-CO" sz="1900" dirty="0">
                <a:latin typeface="Arial" panose="020B0604020202020204" pitchFamily="34" charset="0"/>
                <a:cs typeface="Arial" panose="020B0604020202020204" pitchFamily="34" charset="0"/>
              </a:rPr>
              <a:t>, con los siguientes niveles de severidad: </a:t>
            </a:r>
            <a:endParaRPr lang="es-ES" altLang="es-ES" sz="2000" dirty="0">
              <a:solidFill>
                <a:schemeClr val="tx1"/>
              </a:solidFill>
              <a:latin typeface="Arial" panose="020B0604020202020204" pitchFamily="34" charset="0"/>
              <a:cs typeface="Arial" panose="020B0604020202020204" pitchFamily="34" charset="0"/>
            </a:endParaRPr>
          </a:p>
        </p:txBody>
      </p:sp>
      <p:sp>
        <p:nvSpPr>
          <p:cNvPr id="8" name="Rectángulo 7">
            <a:extLst>
              <a:ext uri="{FF2B5EF4-FFF2-40B4-BE49-F238E27FC236}">
                <a16:creationId xmlns:a16="http://schemas.microsoft.com/office/drawing/2014/main" id="{037A2E79-5D90-4626-B867-A307266A1816}"/>
              </a:ext>
            </a:extLst>
          </p:cNvPr>
          <p:cNvSpPr/>
          <p:nvPr/>
        </p:nvSpPr>
        <p:spPr>
          <a:xfrm>
            <a:off x="4797543" y="5520367"/>
            <a:ext cx="1741280" cy="345595"/>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ángulo 8">
            <a:extLst>
              <a:ext uri="{FF2B5EF4-FFF2-40B4-BE49-F238E27FC236}">
                <a16:creationId xmlns:a16="http://schemas.microsoft.com/office/drawing/2014/main" id="{57359B3F-EF7D-4676-8DFA-045408ECEA3A}"/>
              </a:ext>
            </a:extLst>
          </p:cNvPr>
          <p:cNvSpPr/>
          <p:nvPr/>
        </p:nvSpPr>
        <p:spPr>
          <a:xfrm>
            <a:off x="9150113" y="5184476"/>
            <a:ext cx="892875" cy="335892"/>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428847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07334" y="6254024"/>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 Y RECOMENDACIONES PARA SU FORTALECIMIENTO</a:t>
            </a:r>
          </a:p>
        </p:txBody>
      </p:sp>
      <p:grpSp>
        <p:nvGrpSpPr>
          <p:cNvPr id="27" name="Grupo 26">
            <a:extLst>
              <a:ext uri="{FF2B5EF4-FFF2-40B4-BE49-F238E27FC236}">
                <a16:creationId xmlns:a16="http://schemas.microsoft.com/office/drawing/2014/main" id="{8C4D2C35-E630-4410-B79E-2EFE6844C395}"/>
              </a:ext>
            </a:extLst>
          </p:cNvPr>
          <p:cNvGrpSpPr/>
          <p:nvPr/>
        </p:nvGrpSpPr>
        <p:grpSpPr>
          <a:xfrm>
            <a:off x="3548422" y="1270556"/>
            <a:ext cx="4704344" cy="4513958"/>
            <a:chOff x="3548421" y="1071723"/>
            <a:chExt cx="4888117" cy="4629884"/>
          </a:xfrm>
        </p:grpSpPr>
        <p:grpSp>
          <p:nvGrpSpPr>
            <p:cNvPr id="21" name="Grupo 20">
              <a:extLst>
                <a:ext uri="{FF2B5EF4-FFF2-40B4-BE49-F238E27FC236}">
                  <a16:creationId xmlns:a16="http://schemas.microsoft.com/office/drawing/2014/main" id="{32A83923-7E07-4094-BC39-3545C93CCE8F}"/>
                </a:ext>
              </a:extLst>
            </p:cNvPr>
            <p:cNvGrpSpPr/>
            <p:nvPr/>
          </p:nvGrpSpPr>
          <p:grpSpPr>
            <a:xfrm>
              <a:off x="3548421" y="1071723"/>
              <a:ext cx="4888117" cy="4629884"/>
              <a:chOff x="4024288" y="1321889"/>
              <a:chExt cx="4888117" cy="4629884"/>
            </a:xfrm>
          </p:grpSpPr>
          <p:grpSp>
            <p:nvGrpSpPr>
              <p:cNvPr id="20" name="Grupo 19">
                <a:extLst>
                  <a:ext uri="{FF2B5EF4-FFF2-40B4-BE49-F238E27FC236}">
                    <a16:creationId xmlns:a16="http://schemas.microsoft.com/office/drawing/2014/main" id="{1B4474EF-0396-4B65-B972-F80F63AAB5EF}"/>
                  </a:ext>
                </a:extLst>
              </p:cNvPr>
              <p:cNvGrpSpPr/>
              <p:nvPr/>
            </p:nvGrpSpPr>
            <p:grpSpPr>
              <a:xfrm>
                <a:off x="4028235" y="1321889"/>
                <a:ext cx="4884170" cy="4629884"/>
                <a:chOff x="4028235" y="1321889"/>
                <a:chExt cx="4884170" cy="4629884"/>
              </a:xfrm>
            </p:grpSpPr>
            <p:grpSp>
              <p:nvGrpSpPr>
                <p:cNvPr id="18" name="Grupo 17">
                  <a:extLst>
                    <a:ext uri="{FF2B5EF4-FFF2-40B4-BE49-F238E27FC236}">
                      <a16:creationId xmlns:a16="http://schemas.microsoft.com/office/drawing/2014/main" id="{C200FAB7-B43A-43A8-A9FA-5CCBE68FC540}"/>
                    </a:ext>
                  </a:extLst>
                </p:cNvPr>
                <p:cNvGrpSpPr/>
                <p:nvPr/>
              </p:nvGrpSpPr>
              <p:grpSpPr>
                <a:xfrm>
                  <a:off x="4028235" y="1321889"/>
                  <a:ext cx="4884170" cy="3577629"/>
                  <a:chOff x="3545156" y="2104822"/>
                  <a:chExt cx="4884170" cy="3577629"/>
                </a:xfrm>
              </p:grpSpPr>
              <p:grpSp>
                <p:nvGrpSpPr>
                  <p:cNvPr id="5" name="Grupo 4">
                    <a:extLst>
                      <a:ext uri="{FF2B5EF4-FFF2-40B4-BE49-F238E27FC236}">
                        <a16:creationId xmlns:a16="http://schemas.microsoft.com/office/drawing/2014/main" id="{478FB2A6-B199-4CAB-9EB7-A7FE11CAD522}"/>
                      </a:ext>
                    </a:extLst>
                  </p:cNvPr>
                  <p:cNvGrpSpPr/>
                  <p:nvPr/>
                </p:nvGrpSpPr>
                <p:grpSpPr>
                  <a:xfrm>
                    <a:off x="3545156" y="2104822"/>
                    <a:ext cx="4822612" cy="3577629"/>
                    <a:chOff x="3545156" y="2104822"/>
                    <a:chExt cx="4822612" cy="3577629"/>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8" name="Pentágono 7">
                      <a:extLst>
                        <a:ext uri="{FF2B5EF4-FFF2-40B4-BE49-F238E27FC236}">
                          <a16:creationId xmlns:a16="http://schemas.microsoft.com/office/drawing/2014/main" id="{90EE46C8-1B3B-4CC1-A8ED-8283663F2E3F}"/>
                        </a:ext>
                      </a:extLst>
                    </p:cNvPr>
                    <p:cNvSpPr/>
                    <p:nvPr/>
                  </p:nvSpPr>
                  <p:spPr>
                    <a:xfrm rot="6568028">
                      <a:off x="4182688" y="2177937"/>
                      <a:ext cx="1794294" cy="1664898"/>
                    </a:xfrm>
                    <a:prstGeom prst="pentagon">
                      <a:avLst/>
                    </a:prstGeom>
                    <a:gradFill flip="none" rotWithShape="1">
                      <a:gsLst>
                        <a:gs pos="0">
                          <a:srgbClr val="B2F514">
                            <a:tint val="66000"/>
                            <a:satMod val="160000"/>
                          </a:srgbClr>
                        </a:gs>
                        <a:gs pos="50000">
                          <a:srgbClr val="B2F514">
                            <a:tint val="44500"/>
                            <a:satMod val="160000"/>
                          </a:srgbClr>
                        </a:gs>
                        <a:gs pos="100000">
                          <a:srgbClr val="B2F514">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Pentágono 8">
                      <a:extLst>
                        <a:ext uri="{FF2B5EF4-FFF2-40B4-BE49-F238E27FC236}">
                          <a16:creationId xmlns:a16="http://schemas.microsoft.com/office/drawing/2014/main" id="{91B78E4E-D012-4E91-8D91-42F68AD60125}"/>
                        </a:ext>
                      </a:extLst>
                    </p:cNvPr>
                    <p:cNvSpPr/>
                    <p:nvPr/>
                  </p:nvSpPr>
                  <p:spPr>
                    <a:xfrm rot="14971160">
                      <a:off x="5924278" y="2169520"/>
                      <a:ext cx="1794294" cy="1664898"/>
                    </a:xfrm>
                    <a:prstGeom prst="pentagon">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Pentágono 9">
                      <a:extLst>
                        <a:ext uri="{FF2B5EF4-FFF2-40B4-BE49-F238E27FC236}">
                          <a16:creationId xmlns:a16="http://schemas.microsoft.com/office/drawing/2014/main" id="{5BC32BD9-D19D-43FF-967C-A0957FCBF927}"/>
                        </a:ext>
                      </a:extLst>
                    </p:cNvPr>
                    <p:cNvSpPr/>
                    <p:nvPr/>
                  </p:nvSpPr>
                  <p:spPr>
                    <a:xfrm rot="19423207">
                      <a:off x="6573474" y="4017553"/>
                      <a:ext cx="1794294" cy="1664898"/>
                    </a:xfrm>
                    <a:prstGeom prst="pentagon">
                      <a:avLst/>
                    </a:prstGeom>
                    <a:gradFill flip="none" rotWithShape="1">
                      <a:gsLst>
                        <a:gs pos="0">
                          <a:srgbClr val="39E37B">
                            <a:tint val="66000"/>
                            <a:satMod val="160000"/>
                          </a:srgbClr>
                        </a:gs>
                        <a:gs pos="50000">
                          <a:srgbClr val="39E37B">
                            <a:tint val="44500"/>
                            <a:satMod val="160000"/>
                          </a:srgbClr>
                        </a:gs>
                        <a:gs pos="100000">
                          <a:srgbClr val="39E37B">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1" name="Pentágono 10">
                      <a:extLst>
                        <a:ext uri="{FF2B5EF4-FFF2-40B4-BE49-F238E27FC236}">
                          <a16:creationId xmlns:a16="http://schemas.microsoft.com/office/drawing/2014/main" id="{01E0EF55-B4F5-40C7-83E0-342D673DDB8F}"/>
                        </a:ext>
                      </a:extLst>
                    </p:cNvPr>
                    <p:cNvSpPr/>
                    <p:nvPr/>
                  </p:nvSpPr>
                  <p:spPr>
                    <a:xfrm rot="2141791">
                      <a:off x="3545156" y="4015142"/>
                      <a:ext cx="1794294" cy="1664898"/>
                    </a:xfrm>
                    <a:prstGeom prst="pentagon">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endParaRPr>
                    </a:p>
                  </p:txBody>
                </p:sp>
              </p:grpSp>
              <p:sp>
                <p:nvSpPr>
                  <p:cNvPr id="13" name="CuadroTexto 12">
                    <a:extLst>
                      <a:ext uri="{FF2B5EF4-FFF2-40B4-BE49-F238E27FC236}">
                        <a16:creationId xmlns:a16="http://schemas.microsoft.com/office/drawing/2014/main" id="{64C2907F-A599-4117-8ED5-31501080B34D}"/>
                      </a:ext>
                    </a:extLst>
                  </p:cNvPr>
                  <p:cNvSpPr txBox="1"/>
                  <p:nvPr/>
                </p:nvSpPr>
                <p:spPr>
                  <a:xfrm>
                    <a:off x="6669537" y="4693174"/>
                    <a:ext cx="1759789" cy="584775"/>
                  </a:xfrm>
                  <a:prstGeom prst="rect">
                    <a:avLst/>
                  </a:prstGeom>
                  <a:noFill/>
                </p:spPr>
                <p:txBody>
                  <a:bodyPr wrap="square" rtlCol="0">
                    <a:spAutoFit/>
                  </a:bodyPr>
                  <a:lstStyle/>
                  <a:p>
                    <a:pPr algn="ctr"/>
                    <a:r>
                      <a:rPr lang="es-CO" sz="1600" b="1" dirty="0">
                        <a:solidFill>
                          <a:srgbClr val="002060"/>
                        </a:solidFill>
                        <a:latin typeface="Arial" panose="020B0604020202020204" pitchFamily="34" charset="0"/>
                        <a:cs typeface="Arial" panose="020B0604020202020204" pitchFamily="34" charset="0"/>
                      </a:rPr>
                      <a:t>ACTIVIDADES DE CONTROL</a:t>
                    </a:r>
                  </a:p>
                </p:txBody>
              </p:sp>
              <p:sp>
                <p:nvSpPr>
                  <p:cNvPr id="14" name="CuadroTexto 13">
                    <a:extLst>
                      <a:ext uri="{FF2B5EF4-FFF2-40B4-BE49-F238E27FC236}">
                        <a16:creationId xmlns:a16="http://schemas.microsoft.com/office/drawing/2014/main" id="{CA9703C7-A3AC-4A23-B5C5-A68FBCC5FB1F}"/>
                      </a:ext>
                    </a:extLst>
                  </p:cNvPr>
                  <p:cNvSpPr txBox="1"/>
                  <p:nvPr/>
                </p:nvSpPr>
                <p:spPr>
                  <a:xfrm>
                    <a:off x="6051790" y="2738986"/>
                    <a:ext cx="1759789" cy="584775"/>
                  </a:xfrm>
                  <a:prstGeom prst="rect">
                    <a:avLst/>
                  </a:prstGeom>
                  <a:noFill/>
                </p:spPr>
                <p:txBody>
                  <a:bodyPr wrap="square" rtlCol="0">
                    <a:spAutoFit/>
                  </a:bodyPr>
                  <a:lstStyle/>
                  <a:p>
                    <a:pPr algn="ctr"/>
                    <a:r>
                      <a:rPr lang="es-CO" sz="1600" b="1" dirty="0">
                        <a:solidFill>
                          <a:srgbClr val="002060"/>
                        </a:solidFill>
                        <a:latin typeface="Arial" panose="020B0604020202020204" pitchFamily="34" charset="0"/>
                        <a:cs typeface="Arial" panose="020B0604020202020204" pitchFamily="34" charset="0"/>
                      </a:rPr>
                      <a:t>EVALUACION DEL RIESGO</a:t>
                    </a:r>
                  </a:p>
                </p:txBody>
              </p:sp>
              <p:sp>
                <p:nvSpPr>
                  <p:cNvPr id="15" name="CuadroTexto 14">
                    <a:extLst>
                      <a:ext uri="{FF2B5EF4-FFF2-40B4-BE49-F238E27FC236}">
                        <a16:creationId xmlns:a16="http://schemas.microsoft.com/office/drawing/2014/main" id="{4788EAAB-3AA0-4A3C-A00E-40B86E43BFF0}"/>
                      </a:ext>
                    </a:extLst>
                  </p:cNvPr>
                  <p:cNvSpPr txBox="1"/>
                  <p:nvPr/>
                </p:nvSpPr>
                <p:spPr>
                  <a:xfrm>
                    <a:off x="4129951" y="2785950"/>
                    <a:ext cx="1759789" cy="599793"/>
                  </a:xfrm>
                  <a:prstGeom prst="rect">
                    <a:avLst/>
                  </a:prstGeom>
                  <a:noFill/>
                </p:spPr>
                <p:txBody>
                  <a:bodyPr wrap="square" rtlCol="0">
                    <a:spAutoFit/>
                  </a:bodyPr>
                  <a:lstStyle/>
                  <a:p>
                    <a:pPr algn="ctr"/>
                    <a:r>
                      <a:rPr lang="es-CO" sz="1600" b="1" dirty="0">
                        <a:solidFill>
                          <a:srgbClr val="002060"/>
                        </a:solidFill>
                        <a:latin typeface="Arial" panose="020B0604020202020204" pitchFamily="34" charset="0"/>
                        <a:cs typeface="Arial" panose="020B0604020202020204" pitchFamily="34" charset="0"/>
                      </a:rPr>
                      <a:t>AMBIENTE DE CONTROL</a:t>
                    </a:r>
                  </a:p>
                </p:txBody>
              </p:sp>
            </p:grpSp>
            <p:sp>
              <p:nvSpPr>
                <p:cNvPr id="19" name="Pentágono 18">
                  <a:extLst>
                    <a:ext uri="{FF2B5EF4-FFF2-40B4-BE49-F238E27FC236}">
                      <a16:creationId xmlns:a16="http://schemas.microsoft.com/office/drawing/2014/main" id="{AD2284E4-DC12-479C-904D-A3E21A454FD5}"/>
                    </a:ext>
                  </a:extLst>
                </p:cNvPr>
                <p:cNvSpPr/>
                <p:nvPr/>
              </p:nvSpPr>
              <p:spPr>
                <a:xfrm rot="2141791">
                  <a:off x="5620470" y="4286875"/>
                  <a:ext cx="1794294" cy="1664898"/>
                </a:xfrm>
                <a:prstGeom prst="pentagon">
                  <a:avLst/>
                </a:prstGeom>
                <a:gradFill flip="none" rotWithShape="1">
                  <a:gsLst>
                    <a:gs pos="0">
                      <a:srgbClr val="4ADCD2">
                        <a:tint val="66000"/>
                        <a:satMod val="160000"/>
                      </a:srgbClr>
                    </a:gs>
                    <a:gs pos="50000">
                      <a:srgbClr val="4ADCD2">
                        <a:tint val="44500"/>
                        <a:satMod val="160000"/>
                      </a:srgbClr>
                    </a:gs>
                    <a:gs pos="100000">
                      <a:srgbClr val="4ADCD2">
                        <a:tint val="23500"/>
                        <a:satMod val="160000"/>
                      </a:srgbClr>
                    </a:gs>
                  </a:gsLst>
                  <a:lin ang="27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6" name="CuadroTexto 15">
                <a:extLst>
                  <a:ext uri="{FF2B5EF4-FFF2-40B4-BE49-F238E27FC236}">
                    <a16:creationId xmlns:a16="http://schemas.microsoft.com/office/drawing/2014/main" id="{F8067CF6-527F-41D9-AA54-04AE51BB079C}"/>
                  </a:ext>
                </a:extLst>
              </p:cNvPr>
              <p:cNvSpPr txBox="1"/>
              <p:nvPr/>
            </p:nvSpPr>
            <p:spPr>
              <a:xfrm>
                <a:off x="5550801" y="4912464"/>
                <a:ext cx="1839963" cy="784830"/>
              </a:xfrm>
              <a:prstGeom prst="rect">
                <a:avLst/>
              </a:prstGeom>
              <a:noFill/>
            </p:spPr>
            <p:txBody>
              <a:bodyPr wrap="square" rtlCol="0">
                <a:spAutoFit/>
              </a:bodyPr>
              <a:lstStyle/>
              <a:p>
                <a:pPr algn="ctr"/>
                <a:r>
                  <a:rPr lang="es-CO" sz="1400" b="1" dirty="0">
                    <a:solidFill>
                      <a:srgbClr val="002060"/>
                    </a:solidFill>
                    <a:latin typeface="Arial" panose="020B0604020202020204" pitchFamily="34" charset="0"/>
                    <a:cs typeface="Arial" panose="020B0604020202020204" pitchFamily="34" charset="0"/>
                  </a:rPr>
                  <a:t>INFORMACION</a:t>
                </a:r>
              </a:p>
              <a:p>
                <a:pPr algn="ctr"/>
                <a:r>
                  <a:rPr lang="es-CO" sz="1400" b="1" dirty="0">
                    <a:solidFill>
                      <a:srgbClr val="002060"/>
                    </a:solidFill>
                    <a:latin typeface="Arial" panose="020B0604020202020204" pitchFamily="34" charset="0"/>
                    <a:cs typeface="Arial" panose="020B0604020202020204" pitchFamily="34" charset="0"/>
                  </a:rPr>
                  <a:t> Y COMUNICACION</a:t>
                </a:r>
              </a:p>
            </p:txBody>
          </p:sp>
          <p:sp>
            <p:nvSpPr>
              <p:cNvPr id="17" name="CuadroTexto 16">
                <a:extLst>
                  <a:ext uri="{FF2B5EF4-FFF2-40B4-BE49-F238E27FC236}">
                    <a16:creationId xmlns:a16="http://schemas.microsoft.com/office/drawing/2014/main" id="{D30F5126-0D9D-4CD5-AA4B-F8045E932CD1}"/>
                  </a:ext>
                </a:extLst>
              </p:cNvPr>
              <p:cNvSpPr txBox="1"/>
              <p:nvPr/>
            </p:nvSpPr>
            <p:spPr>
              <a:xfrm>
                <a:off x="4024288" y="3971409"/>
                <a:ext cx="1759789" cy="553998"/>
              </a:xfrm>
              <a:prstGeom prst="rect">
                <a:avLst/>
              </a:prstGeom>
              <a:noFill/>
            </p:spPr>
            <p:txBody>
              <a:bodyPr wrap="square" rtlCol="0">
                <a:spAutoFit/>
              </a:bodyPr>
              <a:lstStyle/>
              <a:p>
                <a:pPr algn="ctr"/>
                <a:r>
                  <a:rPr lang="es-CO" sz="1500" b="1" dirty="0">
                    <a:solidFill>
                      <a:srgbClr val="002060"/>
                    </a:solidFill>
                    <a:latin typeface="Arial" panose="020B0604020202020204" pitchFamily="34" charset="0"/>
                    <a:cs typeface="Arial" panose="020B0604020202020204" pitchFamily="34" charset="0"/>
                  </a:rPr>
                  <a:t>ACTIVIDADES DE MONITOREO</a:t>
                </a:r>
              </a:p>
            </p:txBody>
          </p:sp>
        </p:grpSp>
        <p:sp>
          <p:nvSpPr>
            <p:cNvPr id="22" name="Flecha: a la izquierda y derecha 21">
              <a:extLst>
                <a:ext uri="{FF2B5EF4-FFF2-40B4-BE49-F238E27FC236}">
                  <a16:creationId xmlns:a16="http://schemas.microsoft.com/office/drawing/2014/main" id="{49E50B59-4C73-4987-A79E-72C6E55B4DEB}"/>
                </a:ext>
              </a:extLst>
            </p:cNvPr>
            <p:cNvSpPr/>
            <p:nvPr/>
          </p:nvSpPr>
          <p:spPr>
            <a:xfrm rot="14610693">
              <a:off x="7528052" y="2598748"/>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Flecha: a la izquierda y derecha 22">
              <a:extLst>
                <a:ext uri="{FF2B5EF4-FFF2-40B4-BE49-F238E27FC236}">
                  <a16:creationId xmlns:a16="http://schemas.microsoft.com/office/drawing/2014/main" id="{87C1E720-3DF9-401C-BEE2-B571EED48397}"/>
                </a:ext>
              </a:extLst>
            </p:cNvPr>
            <p:cNvSpPr/>
            <p:nvPr/>
          </p:nvSpPr>
          <p:spPr>
            <a:xfrm rot="19243978">
              <a:off x="6861533" y="4853350"/>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Flecha: a la izquierda y derecha 23">
              <a:extLst>
                <a:ext uri="{FF2B5EF4-FFF2-40B4-BE49-F238E27FC236}">
                  <a16:creationId xmlns:a16="http://schemas.microsoft.com/office/drawing/2014/main" id="{724E7528-32A6-442A-A693-73F09DAF85D1}"/>
                </a:ext>
              </a:extLst>
            </p:cNvPr>
            <p:cNvSpPr/>
            <p:nvPr/>
          </p:nvSpPr>
          <p:spPr>
            <a:xfrm rot="17514393">
              <a:off x="3767103" y="2568992"/>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5" name="Flecha: a la izquierda y derecha 24">
              <a:extLst>
                <a:ext uri="{FF2B5EF4-FFF2-40B4-BE49-F238E27FC236}">
                  <a16:creationId xmlns:a16="http://schemas.microsoft.com/office/drawing/2014/main" id="{36C560A4-581B-497E-A213-B89930CAD7A4}"/>
                </a:ext>
              </a:extLst>
            </p:cNvPr>
            <p:cNvSpPr/>
            <p:nvPr/>
          </p:nvSpPr>
          <p:spPr>
            <a:xfrm rot="13011760">
              <a:off x="4533715" y="4832908"/>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6" name="Flecha: a la izquierda y derecha 25">
              <a:extLst>
                <a:ext uri="{FF2B5EF4-FFF2-40B4-BE49-F238E27FC236}">
                  <a16:creationId xmlns:a16="http://schemas.microsoft.com/office/drawing/2014/main" id="{1AAB0E02-F3EA-41CE-B611-ED5F448A20E8}"/>
                </a:ext>
              </a:extLst>
            </p:cNvPr>
            <p:cNvSpPr/>
            <p:nvPr/>
          </p:nvSpPr>
          <p:spPr>
            <a:xfrm>
              <a:off x="5657611" y="1181602"/>
              <a:ext cx="581476" cy="276045"/>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grpSp>
      <p:pic>
        <p:nvPicPr>
          <p:cNvPr id="1026" name="Picture 2" descr="https://www.idrd.gov.co/sites/default/files/documentos/orlandomolanodirector.png">
            <a:extLst>
              <a:ext uri="{FF2B5EF4-FFF2-40B4-BE49-F238E27FC236}">
                <a16:creationId xmlns:a16="http://schemas.microsoft.com/office/drawing/2014/main" id="{BB29A4FF-6FF8-4C97-A331-F8F3EBE5C4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8692" y="1082387"/>
            <a:ext cx="1210863"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idrd.gov.co/sites/default/files/documentos/patricia-camelo-secretaria-general.png">
            <a:extLst>
              <a:ext uri="{FF2B5EF4-FFF2-40B4-BE49-F238E27FC236}">
                <a16:creationId xmlns:a16="http://schemas.microsoft.com/office/drawing/2014/main" id="{E5D632FD-2C9E-4A12-9327-0B69D8C220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022" y="1270556"/>
            <a:ext cx="1212401" cy="12435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idrd.gov.co/sites/default/files/documentos/maria-del-pilar-rodriguez-mateus.png">
            <a:extLst>
              <a:ext uri="{FF2B5EF4-FFF2-40B4-BE49-F238E27FC236}">
                <a16:creationId xmlns:a16="http://schemas.microsoft.com/office/drawing/2014/main" id="{8DE6C782-A6C2-42C3-AFDA-4C4015B463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1695" y="5460218"/>
            <a:ext cx="1210863"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idrd.gov.co/sites/default/files/documentos/rosalba-guzman-guzman-control-interno.png">
            <a:extLst>
              <a:ext uri="{FF2B5EF4-FFF2-40B4-BE49-F238E27FC236}">
                <a16:creationId xmlns:a16="http://schemas.microsoft.com/office/drawing/2014/main" id="{094F4980-2420-46D9-BF24-5EC1F95BF9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69195" y="3854925"/>
            <a:ext cx="1210863"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www.idrd.gov.co/sites/default/files/documentos/juridica_0.png">
            <a:extLst>
              <a:ext uri="{FF2B5EF4-FFF2-40B4-BE49-F238E27FC236}">
                <a16:creationId xmlns:a16="http://schemas.microsoft.com/office/drawing/2014/main" id="{DB7FD6C4-512F-4F10-BA10-B380E496975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45845" y="2415918"/>
            <a:ext cx="1210863"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www.idrd.gov.co/sites/default/files/documentos/lilianapoveda.png">
            <a:extLst>
              <a:ext uri="{FF2B5EF4-FFF2-40B4-BE49-F238E27FC236}">
                <a16:creationId xmlns:a16="http://schemas.microsoft.com/office/drawing/2014/main" id="{F7526B1C-3C36-4223-9198-00F38BB99E7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84595" y="1234575"/>
            <a:ext cx="1210864"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www.idrd.gov.co/sites/default/files/documentos/mauricio-reuna-construcciones.png">
            <a:extLst>
              <a:ext uri="{FF2B5EF4-FFF2-40B4-BE49-F238E27FC236}">
                <a16:creationId xmlns:a16="http://schemas.microsoft.com/office/drawing/2014/main" id="{D6E1D8AC-E367-420C-8F0D-6B675F5E034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762173" y="1131569"/>
            <a:ext cx="1210864"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s://www.idrd.gov.co/sites/default/files/documentos/ivan-gonzalez-parques.png">
            <a:extLst>
              <a:ext uri="{FF2B5EF4-FFF2-40B4-BE49-F238E27FC236}">
                <a16:creationId xmlns:a16="http://schemas.microsoft.com/office/drawing/2014/main" id="{E516B30A-63A0-4E80-A462-21D79B4A1B70}"/>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3190" y="3938068"/>
            <a:ext cx="1210863"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s://www.idrd.gov.co/sites/default/files/documentos/connymogolloncomunicaciones.png">
            <a:extLst>
              <a:ext uri="{FF2B5EF4-FFF2-40B4-BE49-F238E27FC236}">
                <a16:creationId xmlns:a16="http://schemas.microsoft.com/office/drawing/2014/main" id="{B01794E5-359F-41DD-9169-406B8A3C751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61062" y="3482869"/>
            <a:ext cx="1210864"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ttps://www.idrd.gov.co/sites/default/files/documentos/martha-planeacion.png">
            <a:extLst>
              <a:ext uri="{FF2B5EF4-FFF2-40B4-BE49-F238E27FC236}">
                <a16:creationId xmlns:a16="http://schemas.microsoft.com/office/drawing/2014/main" id="{7B6285E1-CC3E-4D9D-8AA3-5BD37B758A5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003426" y="3517912"/>
            <a:ext cx="1210863"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s://www.idrd.gov.co/sites/default/files/documentos/johanna-maria-santacruz-pena.png">
            <a:extLst>
              <a:ext uri="{FF2B5EF4-FFF2-40B4-BE49-F238E27FC236}">
                <a16:creationId xmlns:a16="http://schemas.microsoft.com/office/drawing/2014/main" id="{5DE0E117-5A91-41AC-866E-63DADD5DD8F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608857" y="2152095"/>
            <a:ext cx="1210863"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https://www.idrd.gov.co/sites/default/files/documentos/haroldo-antonio-yepes-baron.png">
            <a:extLst>
              <a:ext uri="{FF2B5EF4-FFF2-40B4-BE49-F238E27FC236}">
                <a16:creationId xmlns:a16="http://schemas.microsoft.com/office/drawing/2014/main" id="{8DC711BC-A7A2-4A1B-8B1E-E7ABD40CC042}"/>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54260" y="4636831"/>
            <a:ext cx="1210863"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https://www.idrd.gov.co/sites/default/files/documentos/ricardocanon.png">
            <a:extLst>
              <a:ext uri="{FF2B5EF4-FFF2-40B4-BE49-F238E27FC236}">
                <a16:creationId xmlns:a16="http://schemas.microsoft.com/office/drawing/2014/main" id="{7B1BF79F-CDFB-474D-8CC7-B5D6ED966F0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267053" y="5250210"/>
            <a:ext cx="1210864" cy="1242000"/>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https://www.idrd.gov.co/sites/default/files/documentos/jaime-luque.png">
            <a:extLst>
              <a:ext uri="{FF2B5EF4-FFF2-40B4-BE49-F238E27FC236}">
                <a16:creationId xmlns:a16="http://schemas.microsoft.com/office/drawing/2014/main" id="{1123218B-70F3-413D-B6F4-098436A4B018}"/>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916258" y="5051136"/>
            <a:ext cx="1210863" cy="124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0987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7.	PRESENTACIÓN RESULTADOS DE LA GESTIÓN DEL RIESGO DURANTE LA VIGENCIA 2018</a:t>
            </a:r>
          </a:p>
        </p:txBody>
      </p:sp>
      <p:sp>
        <p:nvSpPr>
          <p:cNvPr id="5" name="Rectangle 1">
            <a:extLst>
              <a:ext uri="{FF2B5EF4-FFF2-40B4-BE49-F238E27FC236}">
                <a16:creationId xmlns:a16="http://schemas.microsoft.com/office/drawing/2014/main" id="{2872D542-C32C-4682-AEE4-1FE1BB9F9E12}"/>
              </a:ext>
            </a:extLst>
          </p:cNvPr>
          <p:cNvSpPr>
            <a:spLocks noChangeArrowheads="1"/>
          </p:cNvSpPr>
          <p:nvPr/>
        </p:nvSpPr>
        <p:spPr bwMode="auto">
          <a:xfrm>
            <a:off x="2980749" y="952159"/>
            <a:ext cx="8682361" cy="550862"/>
          </a:xfrm>
          <a:prstGeom prst="rect">
            <a:avLst/>
          </a:prstGeom>
          <a:solidFill>
            <a:srgbClr val="FFFFFF"/>
          </a:solidFill>
          <a:ln w="9360" cap="sq">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9pPr>
          </a:lstStyle>
          <a:p>
            <a:pPr algn="r">
              <a:buSzPct val="100000"/>
              <a:defRPr/>
            </a:pPr>
            <a:r>
              <a:rPr lang="es-MX" sz="2400" b="1" dirty="0">
                <a:solidFill>
                  <a:srgbClr val="00B0F0"/>
                </a:solidFill>
                <a:effectLst>
                  <a:outerShdw blurRad="38100" dist="38100" dir="2700000" algn="tl">
                    <a:srgbClr val="C0C0C0"/>
                  </a:outerShdw>
                </a:effectLst>
                <a:latin typeface="Arial" panose="020B0604020202020204" pitchFamily="34" charset="0"/>
                <a:cs typeface="Arial" panose="020B0604020202020204" pitchFamily="34" charset="0"/>
              </a:rPr>
              <a:t>Perfil de riesgo </a:t>
            </a:r>
            <a:r>
              <a:rPr lang="es-MX" sz="2000" b="1" dirty="0">
                <a:solidFill>
                  <a:schemeClr val="tx1"/>
                </a:solidFill>
                <a:effectLst>
                  <a:outerShdw blurRad="38100" dist="38100" dir="2700000" algn="tl">
                    <a:srgbClr val="C0C0C0"/>
                  </a:outerShdw>
                </a:effectLst>
                <a:latin typeface="Arial" panose="020B0604020202020204" pitchFamily="34" charset="0"/>
                <a:cs typeface="Arial" panose="020B0604020202020204" pitchFamily="34" charset="0"/>
              </a:rPr>
              <a:t>institucional</a:t>
            </a:r>
          </a:p>
        </p:txBody>
      </p:sp>
      <p:sp>
        <p:nvSpPr>
          <p:cNvPr id="7" name="Rectángulo 6">
            <a:extLst>
              <a:ext uri="{FF2B5EF4-FFF2-40B4-BE49-F238E27FC236}">
                <a16:creationId xmlns:a16="http://schemas.microsoft.com/office/drawing/2014/main" id="{0D1C6805-2BBA-4628-B36B-5CCE037C815F}"/>
              </a:ext>
            </a:extLst>
          </p:cNvPr>
          <p:cNvSpPr/>
          <p:nvPr/>
        </p:nvSpPr>
        <p:spPr>
          <a:xfrm>
            <a:off x="1554975" y="1713357"/>
            <a:ext cx="4108718" cy="400110"/>
          </a:xfrm>
          <a:prstGeom prst="rect">
            <a:avLst/>
          </a:prstGeom>
        </p:spPr>
        <p:txBody>
          <a:bodyPr wrap="square">
            <a:spAutoFit/>
          </a:bodyPr>
          <a:lstStyle/>
          <a:p>
            <a:pPr algn="ctr">
              <a:spcBef>
                <a:spcPct val="20000"/>
              </a:spcBef>
              <a:defRPr/>
            </a:pPr>
            <a:r>
              <a:rPr lang="es-ES" altLang="es-ES" sz="2000" b="1" dirty="0">
                <a:latin typeface="Arial" panose="020B0604020202020204" pitchFamily="34" charset="0"/>
                <a:cs typeface="Arial" panose="020B0604020202020204" pitchFamily="34" charset="0"/>
              </a:rPr>
              <a:t>Perfil de Riesgo Inherente</a:t>
            </a:r>
          </a:p>
        </p:txBody>
      </p:sp>
      <p:sp>
        <p:nvSpPr>
          <p:cNvPr id="8" name="Rectángulo 7">
            <a:extLst>
              <a:ext uri="{FF2B5EF4-FFF2-40B4-BE49-F238E27FC236}">
                <a16:creationId xmlns:a16="http://schemas.microsoft.com/office/drawing/2014/main" id="{24004A27-39C5-43D8-B2BA-6C8A46E9C8A5}"/>
              </a:ext>
            </a:extLst>
          </p:cNvPr>
          <p:cNvSpPr/>
          <p:nvPr/>
        </p:nvSpPr>
        <p:spPr>
          <a:xfrm>
            <a:off x="6067727" y="1711261"/>
            <a:ext cx="4108718" cy="400110"/>
          </a:xfrm>
          <a:prstGeom prst="rect">
            <a:avLst/>
          </a:prstGeom>
        </p:spPr>
        <p:txBody>
          <a:bodyPr wrap="square">
            <a:spAutoFit/>
          </a:bodyPr>
          <a:lstStyle/>
          <a:p>
            <a:pPr algn="ctr" eaLnBrk="1" hangingPunct="1">
              <a:spcBef>
                <a:spcPct val="20000"/>
              </a:spcBef>
              <a:defRPr/>
            </a:pPr>
            <a:r>
              <a:rPr lang="es-ES" altLang="es-ES" sz="2000" b="1" dirty="0">
                <a:solidFill>
                  <a:schemeClr val="tx1"/>
                </a:solidFill>
                <a:latin typeface="Arial" panose="020B0604020202020204" pitchFamily="34" charset="0"/>
                <a:cs typeface="Arial" panose="020B0604020202020204" pitchFamily="34" charset="0"/>
              </a:rPr>
              <a:t>Perfil de Riesgo Residual</a:t>
            </a:r>
          </a:p>
        </p:txBody>
      </p:sp>
      <p:graphicFrame>
        <p:nvGraphicFramePr>
          <p:cNvPr id="9" name="3 Gráfico">
            <a:extLst>
              <a:ext uri="{FF2B5EF4-FFF2-40B4-BE49-F238E27FC236}">
                <a16:creationId xmlns:a16="http://schemas.microsoft.com/office/drawing/2014/main" id="{53A3D0F3-4EDE-4465-A813-173E8CE8AA8A}"/>
              </a:ext>
            </a:extLst>
          </p:cNvPr>
          <p:cNvGraphicFramePr>
            <a:graphicFrameLocks/>
          </p:cNvGraphicFramePr>
          <p:nvPr>
            <p:extLst>
              <p:ext uri="{D42A27DB-BD31-4B8C-83A1-F6EECF244321}">
                <p14:modId xmlns:p14="http://schemas.microsoft.com/office/powerpoint/2010/main" val="479859521"/>
              </p:ext>
            </p:extLst>
          </p:nvPr>
        </p:nvGraphicFramePr>
        <p:xfrm>
          <a:off x="1302589" y="2180696"/>
          <a:ext cx="4572000" cy="33718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5 Gráfico">
            <a:extLst>
              <a:ext uri="{FF2B5EF4-FFF2-40B4-BE49-F238E27FC236}">
                <a16:creationId xmlns:a16="http://schemas.microsoft.com/office/drawing/2014/main" id="{0F281C38-A90D-4053-A0A3-3F9ADF4191D1}"/>
              </a:ext>
            </a:extLst>
          </p:cNvPr>
          <p:cNvGraphicFramePr>
            <a:graphicFrameLocks/>
          </p:cNvGraphicFramePr>
          <p:nvPr>
            <p:extLst>
              <p:ext uri="{D42A27DB-BD31-4B8C-83A1-F6EECF244321}">
                <p14:modId xmlns:p14="http://schemas.microsoft.com/office/powerpoint/2010/main" val="49696704"/>
              </p:ext>
            </p:extLst>
          </p:nvPr>
        </p:nvGraphicFramePr>
        <p:xfrm>
          <a:off x="5887186" y="2180696"/>
          <a:ext cx="4572000" cy="337185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053883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left)">
                                      <p:cBhvr>
                                        <p:cTn id="10" dur="5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Graphic spid="9" grpId="0">
        <p:bldAsOne/>
      </p:bldGraphic>
      <p:bldGraphic spid="10"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7.	PRESENTACIÓN RESULTADOS DE LA GESTIÓN DEL RIESGO DURANTE LA VIGENCIA 2018</a:t>
            </a:r>
          </a:p>
        </p:txBody>
      </p:sp>
      <p:pic>
        <p:nvPicPr>
          <p:cNvPr id="3" name="Imagen 2">
            <a:extLst>
              <a:ext uri="{FF2B5EF4-FFF2-40B4-BE49-F238E27FC236}">
                <a16:creationId xmlns:a16="http://schemas.microsoft.com/office/drawing/2014/main" id="{F13DEC6B-1A21-4A78-9169-9566ECD1BFED}"/>
              </a:ext>
            </a:extLst>
          </p:cNvPr>
          <p:cNvPicPr>
            <a:picLocks noChangeAspect="1"/>
          </p:cNvPicPr>
          <p:nvPr/>
        </p:nvPicPr>
        <p:blipFill>
          <a:blip r:embed="rId3"/>
          <a:stretch>
            <a:fillRect/>
          </a:stretch>
        </p:blipFill>
        <p:spPr>
          <a:xfrm>
            <a:off x="2092486" y="815803"/>
            <a:ext cx="7799987" cy="5307540"/>
          </a:xfrm>
          <a:prstGeom prst="rect">
            <a:avLst/>
          </a:prstGeom>
        </p:spPr>
      </p:pic>
      <p:sp>
        <p:nvSpPr>
          <p:cNvPr id="7" name="Rectangle 1">
            <a:extLst>
              <a:ext uri="{FF2B5EF4-FFF2-40B4-BE49-F238E27FC236}">
                <a16:creationId xmlns:a16="http://schemas.microsoft.com/office/drawing/2014/main" id="{436C162A-4A84-4A37-9828-384FCB5E6B4F}"/>
              </a:ext>
            </a:extLst>
          </p:cNvPr>
          <p:cNvSpPr>
            <a:spLocks noChangeArrowheads="1"/>
          </p:cNvSpPr>
          <p:nvPr/>
        </p:nvSpPr>
        <p:spPr bwMode="auto">
          <a:xfrm>
            <a:off x="3648860" y="461200"/>
            <a:ext cx="8240067" cy="423730"/>
          </a:xfrm>
          <a:prstGeom prst="rect">
            <a:avLst/>
          </a:prstGeom>
          <a:solidFill>
            <a:srgbClr val="FFFFFF"/>
          </a:solidFill>
          <a:ln w="9360" cap="sq">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9pPr>
          </a:lstStyle>
          <a:p>
            <a:pPr algn="r" eaLnBrk="1" hangingPunct="1">
              <a:buSzPct val="100000"/>
              <a:defRPr/>
            </a:pPr>
            <a:r>
              <a:rPr lang="es-MX" sz="2800" b="1" dirty="0">
                <a:solidFill>
                  <a:srgbClr val="00B0F0"/>
                </a:solidFill>
                <a:effectLst>
                  <a:outerShdw blurRad="38100" dist="38100" dir="2700000" algn="tl">
                    <a:srgbClr val="C0C0C0"/>
                  </a:outerShdw>
                </a:effectLst>
                <a:latin typeface="Arial" panose="020B0604020202020204" pitchFamily="34" charset="0"/>
                <a:cs typeface="Arial" panose="020B0604020202020204" pitchFamily="34" charset="0"/>
              </a:rPr>
              <a:t>Perfil de riesgo residual </a:t>
            </a:r>
            <a:r>
              <a:rPr lang="es-MX" sz="2400" b="1" dirty="0">
                <a:solidFill>
                  <a:schemeClr val="tx1"/>
                </a:solidFill>
                <a:effectLst>
                  <a:outerShdw blurRad="38100" dist="38100" dir="2700000" algn="tl">
                    <a:srgbClr val="C0C0C0"/>
                  </a:outerShdw>
                </a:effectLst>
                <a:latin typeface="Arial" panose="020B0604020202020204" pitchFamily="34" charset="0"/>
                <a:cs typeface="Arial" panose="020B0604020202020204" pitchFamily="34" charset="0"/>
              </a:rPr>
              <a:t>por proceso</a:t>
            </a:r>
          </a:p>
        </p:txBody>
      </p:sp>
    </p:spTree>
    <p:extLst>
      <p:ext uri="{BB962C8B-B14F-4D97-AF65-F5344CB8AC3E}">
        <p14:creationId xmlns:p14="http://schemas.microsoft.com/office/powerpoint/2010/main" val="25118816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49262" hangingPunct="0"/>
            <a:r>
              <a:rPr lang="es-CO" sz="2200" b="1" dirty="0">
                <a:solidFill>
                  <a:srgbClr val="002060"/>
                </a:solidFill>
                <a:latin typeface="Arial" panose="020B0604020202020204" pitchFamily="34" charset="0"/>
                <a:cs typeface="Arial" panose="020B0604020202020204" pitchFamily="34" charset="0"/>
              </a:rPr>
              <a:t>7.	PRESENTACIÓN RESULTADOS DE LA GESTIÓN DEL RIESGO DURANTE LA VIGENCIA 2018</a:t>
            </a:r>
          </a:p>
        </p:txBody>
      </p:sp>
      <p:sp>
        <p:nvSpPr>
          <p:cNvPr id="11" name="Rectangle 1">
            <a:extLst>
              <a:ext uri="{FF2B5EF4-FFF2-40B4-BE49-F238E27FC236}">
                <a16:creationId xmlns:a16="http://schemas.microsoft.com/office/drawing/2014/main" id="{7302689E-89A4-41EB-85E8-6E52857CEE33}"/>
              </a:ext>
            </a:extLst>
          </p:cNvPr>
          <p:cNvSpPr>
            <a:spLocks noChangeArrowheads="1"/>
          </p:cNvSpPr>
          <p:nvPr/>
        </p:nvSpPr>
        <p:spPr bwMode="auto">
          <a:xfrm>
            <a:off x="3163549" y="884930"/>
            <a:ext cx="8682361" cy="550862"/>
          </a:xfrm>
          <a:prstGeom prst="rect">
            <a:avLst/>
          </a:prstGeom>
          <a:solidFill>
            <a:srgbClr val="FFFFFF"/>
          </a:solidFill>
          <a:ln w="9360" cap="sq">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5pPr>
            <a:lvl6pPr marL="25146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6pPr>
            <a:lvl7pPr marL="29718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7pPr>
            <a:lvl8pPr marL="34290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8pPr>
            <a:lvl9pPr marL="3886200" indent="-228600" defTabSz="449263" fontAlgn="base">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Calibri" panose="020F0502020204030204" pitchFamily="34" charset="0"/>
                <a:ea typeface="ＭＳ Ｐゴシック" panose="020B0600070205080204" pitchFamily="34" charset="-128"/>
              </a:defRPr>
            </a:lvl9pPr>
          </a:lstStyle>
          <a:p>
            <a:pPr algn="r" eaLnBrk="1" hangingPunct="1">
              <a:buSzPct val="100000"/>
              <a:defRPr/>
            </a:pPr>
            <a:r>
              <a:rPr lang="es-MX" sz="2800" b="1" dirty="0">
                <a:solidFill>
                  <a:srgbClr val="00B0F0"/>
                </a:solidFill>
                <a:effectLst>
                  <a:outerShdw blurRad="38100" dist="38100" dir="2700000" algn="tl">
                    <a:srgbClr val="C0C0C0"/>
                  </a:outerShdw>
                </a:effectLst>
                <a:latin typeface="Arial" panose="020B0604020202020204" pitchFamily="34" charset="0"/>
                <a:cs typeface="Arial" panose="020B0604020202020204" pitchFamily="34" charset="0"/>
              </a:rPr>
              <a:t>Retos para el 2019 </a:t>
            </a:r>
            <a:r>
              <a:rPr lang="es-MX" sz="2400" b="1" dirty="0">
                <a:solidFill>
                  <a:schemeClr val="tx1"/>
                </a:solidFill>
                <a:effectLst>
                  <a:outerShdw blurRad="38100" dist="38100" dir="2700000" algn="tl">
                    <a:srgbClr val="C0C0C0"/>
                  </a:outerShdw>
                </a:effectLst>
                <a:latin typeface="Arial" panose="020B0604020202020204" pitchFamily="34" charset="0"/>
                <a:cs typeface="Arial" panose="020B0604020202020204" pitchFamily="34" charset="0"/>
              </a:rPr>
              <a:t>en gestión de riesgos</a:t>
            </a:r>
          </a:p>
        </p:txBody>
      </p:sp>
      <p:sp>
        <p:nvSpPr>
          <p:cNvPr id="12" name="Rectángulo 11">
            <a:extLst>
              <a:ext uri="{FF2B5EF4-FFF2-40B4-BE49-F238E27FC236}">
                <a16:creationId xmlns:a16="http://schemas.microsoft.com/office/drawing/2014/main" id="{7FFF305E-E5C2-4AD3-8493-65989F790FB1}"/>
              </a:ext>
            </a:extLst>
          </p:cNvPr>
          <p:cNvSpPr/>
          <p:nvPr/>
        </p:nvSpPr>
        <p:spPr>
          <a:xfrm>
            <a:off x="1136341" y="1835123"/>
            <a:ext cx="9836459" cy="3776418"/>
          </a:xfrm>
          <a:prstGeom prst="rect">
            <a:avLst/>
          </a:prstGeom>
        </p:spPr>
        <p:txBody>
          <a:bodyPr wrap="square">
            <a:spAutoFit/>
          </a:bodyPr>
          <a:lstStyle/>
          <a:p>
            <a:pPr marL="342900" indent="-342900" algn="just" eaLnBrk="1" hangingPunct="1">
              <a:spcBef>
                <a:spcPct val="20000"/>
              </a:spcBef>
              <a:buFont typeface="Wingdings" panose="05000000000000000000" pitchFamily="2" charset="2"/>
              <a:buChar char="§"/>
              <a:defRPr/>
            </a:pPr>
            <a:r>
              <a:rPr lang="es-ES" altLang="es-ES" sz="1900" dirty="0">
                <a:latin typeface="Arial" panose="020B0604020202020204" pitchFamily="34" charset="0"/>
                <a:cs typeface="Arial" panose="020B0604020202020204" pitchFamily="34" charset="0"/>
              </a:rPr>
              <a:t>Identificación de riesgos estratégicos (actualización análisis de contexto).</a:t>
            </a:r>
          </a:p>
          <a:p>
            <a:pPr marL="342900" indent="-342900" algn="just" eaLnBrk="1" hangingPunct="1">
              <a:spcBef>
                <a:spcPct val="20000"/>
              </a:spcBef>
              <a:buFont typeface="Wingdings" panose="05000000000000000000" pitchFamily="2" charset="2"/>
              <a:buChar char="§"/>
              <a:defRPr/>
            </a:pPr>
            <a:endParaRPr lang="es-ES" altLang="es-ES" sz="1900" dirty="0">
              <a:latin typeface="Arial" panose="020B0604020202020204" pitchFamily="34" charset="0"/>
              <a:cs typeface="Arial" panose="020B0604020202020204" pitchFamily="34" charset="0"/>
            </a:endParaRPr>
          </a:p>
          <a:p>
            <a:pPr marL="342900" indent="-342900" algn="just" eaLnBrk="1" hangingPunct="1">
              <a:spcBef>
                <a:spcPct val="20000"/>
              </a:spcBef>
              <a:buFont typeface="Wingdings" panose="05000000000000000000" pitchFamily="2" charset="2"/>
              <a:buChar char="§"/>
              <a:defRPr/>
            </a:pPr>
            <a:r>
              <a:rPr lang="es-ES" altLang="es-ES" sz="1900" dirty="0">
                <a:latin typeface="Arial" panose="020B0604020202020204" pitchFamily="34" charset="0"/>
                <a:cs typeface="Arial" panose="020B0604020202020204" pitchFamily="34" charset="0"/>
              </a:rPr>
              <a:t>Implementación de la política para la gestión de riesgos (planificación y lineamientos para su despliegue a nivel de procesos).</a:t>
            </a:r>
          </a:p>
          <a:p>
            <a:pPr algn="just" eaLnBrk="1" hangingPunct="1">
              <a:spcBef>
                <a:spcPct val="20000"/>
              </a:spcBef>
              <a:defRPr/>
            </a:pPr>
            <a:endParaRPr lang="es-ES" altLang="es-ES" sz="1900" b="1" dirty="0">
              <a:solidFill>
                <a:schemeClr val="tx1"/>
              </a:solidFill>
              <a:latin typeface="Arial" panose="020B0604020202020204" pitchFamily="34" charset="0"/>
              <a:cs typeface="Arial" panose="020B0604020202020204" pitchFamily="34" charset="0"/>
            </a:endParaRPr>
          </a:p>
          <a:p>
            <a:pPr marL="342900" indent="-342900" algn="just">
              <a:spcBef>
                <a:spcPct val="20000"/>
              </a:spcBef>
              <a:buFont typeface="Wingdings" panose="05000000000000000000" pitchFamily="2" charset="2"/>
              <a:buChar char="§"/>
              <a:defRPr/>
            </a:pPr>
            <a:r>
              <a:rPr lang="es-ES" altLang="es-ES" sz="1900" dirty="0">
                <a:latin typeface="Arial" panose="020B0604020202020204" pitchFamily="34" charset="0"/>
                <a:cs typeface="Arial" panose="020B0604020202020204" pitchFamily="34" charset="0"/>
              </a:rPr>
              <a:t>Identificación, análisis, evaluación y tratamiento de los riesgos, de acuerdo con los lineamientos establecidos.</a:t>
            </a:r>
          </a:p>
          <a:p>
            <a:pPr algn="just">
              <a:spcBef>
                <a:spcPct val="20000"/>
              </a:spcBef>
              <a:defRPr/>
            </a:pPr>
            <a:endParaRPr lang="es-ES" sz="1900" dirty="0">
              <a:latin typeface="Arial" panose="020B0604020202020204" pitchFamily="34" charset="0"/>
              <a:cs typeface="Arial" panose="020B0604020202020204" pitchFamily="34" charset="0"/>
            </a:endParaRPr>
          </a:p>
          <a:p>
            <a:pPr marL="342900" indent="-342900" algn="just">
              <a:spcBef>
                <a:spcPct val="20000"/>
              </a:spcBef>
              <a:buFont typeface="Wingdings" panose="05000000000000000000" pitchFamily="2" charset="2"/>
              <a:buChar char="§"/>
              <a:defRPr/>
            </a:pPr>
            <a:r>
              <a:rPr lang="es-ES" sz="1900" dirty="0">
                <a:latin typeface="Arial" panose="020B0604020202020204" pitchFamily="34" charset="0"/>
                <a:cs typeface="Arial" panose="020B0604020202020204" pitchFamily="34" charset="0"/>
              </a:rPr>
              <a:t>Actualización del perfil de riesgo inherente y residual por cada proceso y consolidado.</a:t>
            </a:r>
          </a:p>
          <a:p>
            <a:pPr algn="just">
              <a:spcBef>
                <a:spcPct val="20000"/>
              </a:spcBef>
              <a:defRPr/>
            </a:pPr>
            <a:endParaRPr lang="es-ES" sz="1900" dirty="0">
              <a:latin typeface="Arial" panose="020B0604020202020204" pitchFamily="34" charset="0"/>
              <a:cs typeface="Arial" panose="020B0604020202020204" pitchFamily="34" charset="0"/>
            </a:endParaRPr>
          </a:p>
          <a:p>
            <a:pPr marL="342900" indent="-342900" algn="just">
              <a:spcBef>
                <a:spcPct val="20000"/>
              </a:spcBef>
              <a:buFont typeface="Wingdings" panose="05000000000000000000" pitchFamily="2" charset="2"/>
              <a:buChar char="§"/>
              <a:defRPr/>
            </a:pPr>
            <a:r>
              <a:rPr lang="es-ES" sz="1900" dirty="0">
                <a:latin typeface="Arial" panose="020B0604020202020204" pitchFamily="34" charset="0"/>
                <a:cs typeface="Arial" panose="020B0604020202020204" pitchFamily="34" charset="0"/>
              </a:rPr>
              <a:t>Monitoreo independiente al cumplimiento de las etapas de la gestión de riesgos.</a:t>
            </a:r>
            <a:endParaRPr lang="es-CO" sz="1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1626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2" name="CuadroTexto 1">
            <a:extLst>
              <a:ext uri="{FF2B5EF4-FFF2-40B4-BE49-F238E27FC236}">
                <a16:creationId xmlns:a16="http://schemas.microsoft.com/office/drawing/2014/main" id="{E85AB18D-29FC-4B3A-B391-33FEA5FAF344}"/>
              </a:ext>
            </a:extLst>
          </p:cNvPr>
          <p:cNvSpPr txBox="1"/>
          <p:nvPr/>
        </p:nvSpPr>
        <p:spPr>
          <a:xfrm>
            <a:off x="2378013" y="2268747"/>
            <a:ext cx="7228935" cy="1938992"/>
          </a:xfrm>
          <a:prstGeom prst="rect">
            <a:avLst/>
          </a:prstGeom>
          <a:noFill/>
        </p:spPr>
        <p:txBody>
          <a:bodyPr wrap="square" rtlCol="0">
            <a:spAutoFit/>
          </a:bodyPr>
          <a:lstStyle/>
          <a:p>
            <a:r>
              <a:rPr lang="es-CO" sz="12000" dirty="0">
                <a:solidFill>
                  <a:srgbClr val="002060"/>
                </a:solidFill>
                <a:latin typeface="Arial" panose="020B0604020202020204" pitchFamily="34" charset="0"/>
                <a:cs typeface="Arial" panose="020B0604020202020204" pitchFamily="34" charset="0"/>
              </a:rPr>
              <a:t>GRACIAS</a:t>
            </a:r>
          </a:p>
        </p:txBody>
      </p:sp>
      <p:sp>
        <p:nvSpPr>
          <p:cNvPr id="8" name="CuadroTexto 7">
            <a:extLst>
              <a:ext uri="{FF2B5EF4-FFF2-40B4-BE49-F238E27FC236}">
                <a16:creationId xmlns:a16="http://schemas.microsoft.com/office/drawing/2014/main" id="{D1B64259-A6D8-47C1-99C0-C8F30D7B0E89}"/>
              </a:ext>
            </a:extLst>
          </p:cNvPr>
          <p:cNvSpPr txBox="1"/>
          <p:nvPr/>
        </p:nvSpPr>
        <p:spPr>
          <a:xfrm>
            <a:off x="3827247" y="4681268"/>
            <a:ext cx="4428229" cy="400110"/>
          </a:xfrm>
          <a:prstGeom prst="rect">
            <a:avLst/>
          </a:prstGeom>
          <a:noFill/>
        </p:spPr>
        <p:txBody>
          <a:bodyPr wrap="square" rtlCol="0">
            <a:spAutoFit/>
          </a:bodyPr>
          <a:lstStyle/>
          <a:p>
            <a:pPr algn="ctr"/>
            <a:r>
              <a:rPr lang="es-CO" sz="2000" dirty="0">
                <a:solidFill>
                  <a:srgbClr val="002060"/>
                </a:solidFill>
                <a:latin typeface="Arial" panose="020B0604020202020204" pitchFamily="34" charset="0"/>
                <a:cs typeface="Arial" panose="020B0604020202020204" pitchFamily="34" charset="0"/>
              </a:rPr>
              <a:t>OCI – SAF – OAP IDRD</a:t>
            </a:r>
          </a:p>
        </p:txBody>
      </p:sp>
    </p:spTree>
    <p:extLst>
      <p:ext uri="{BB962C8B-B14F-4D97-AF65-F5344CB8AC3E}">
        <p14:creationId xmlns:p14="http://schemas.microsoft.com/office/powerpoint/2010/main" val="4046264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20175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18" name="Grupo 17">
            <a:extLst>
              <a:ext uri="{FF2B5EF4-FFF2-40B4-BE49-F238E27FC236}">
                <a16:creationId xmlns:a16="http://schemas.microsoft.com/office/drawing/2014/main" id="{C200FAB7-B43A-43A8-A9FA-5CCBE68FC540}"/>
              </a:ext>
            </a:extLst>
          </p:cNvPr>
          <p:cNvGrpSpPr/>
          <p:nvPr/>
        </p:nvGrpSpPr>
        <p:grpSpPr>
          <a:xfrm>
            <a:off x="9045453" y="417193"/>
            <a:ext cx="2722769" cy="2975865"/>
            <a:chOff x="4129951" y="2113239"/>
            <a:chExt cx="2722769" cy="2975865"/>
          </a:xfrm>
        </p:grpSpPr>
        <p:grpSp>
          <p:nvGrpSpPr>
            <p:cNvPr id="5" name="Grupo 4">
              <a:extLst>
                <a:ext uri="{FF2B5EF4-FFF2-40B4-BE49-F238E27FC236}">
                  <a16:creationId xmlns:a16="http://schemas.microsoft.com/office/drawing/2014/main" id="{478FB2A6-B199-4CAB-9EB7-A7FE11CAD522}"/>
                </a:ext>
              </a:extLst>
            </p:cNvPr>
            <p:cNvGrpSpPr/>
            <p:nvPr/>
          </p:nvGrpSpPr>
          <p:grpSpPr>
            <a:xfrm>
              <a:off x="4247386" y="2113239"/>
              <a:ext cx="2605334" cy="2975865"/>
              <a:chOff x="4247386" y="2113239"/>
              <a:chExt cx="2605334" cy="2975865"/>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8" name="Pentágono 7">
                <a:extLst>
                  <a:ext uri="{FF2B5EF4-FFF2-40B4-BE49-F238E27FC236}">
                    <a16:creationId xmlns:a16="http://schemas.microsoft.com/office/drawing/2014/main" id="{90EE46C8-1B3B-4CC1-A8ED-8283663F2E3F}"/>
                  </a:ext>
                </a:extLst>
              </p:cNvPr>
              <p:cNvSpPr/>
              <p:nvPr/>
            </p:nvSpPr>
            <p:spPr>
              <a:xfrm rot="6568028">
                <a:off x="4182688" y="2177937"/>
                <a:ext cx="1794294" cy="1664898"/>
              </a:xfrm>
              <a:prstGeom prst="pentagon">
                <a:avLst/>
              </a:prstGeom>
              <a:solidFill>
                <a:srgbClr val="B2F5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5" name="CuadroTexto 14">
              <a:extLst>
                <a:ext uri="{FF2B5EF4-FFF2-40B4-BE49-F238E27FC236}">
                  <a16:creationId xmlns:a16="http://schemas.microsoft.com/office/drawing/2014/main" id="{4788EAAB-3AA0-4A3C-A00E-40B86E43BFF0}"/>
                </a:ext>
              </a:extLst>
            </p:cNvPr>
            <p:cNvSpPr txBox="1"/>
            <p:nvPr/>
          </p:nvSpPr>
          <p:spPr>
            <a:xfrm>
              <a:off x="4129951" y="2785950"/>
              <a:ext cx="1759789" cy="584775"/>
            </a:xfrm>
            <a:prstGeom prst="rect">
              <a:avLst/>
            </a:prstGeom>
            <a:noFill/>
          </p:spPr>
          <p:txBody>
            <a:bodyPr wrap="square" rtlCol="0">
              <a:spAutoFit/>
            </a:bodyPr>
            <a:lstStyle/>
            <a:p>
              <a:pPr algn="ctr"/>
              <a:r>
                <a:rPr lang="es-CO" sz="1600" b="1" dirty="0">
                  <a:solidFill>
                    <a:srgbClr val="002060"/>
                  </a:solidFill>
                  <a:latin typeface="Arial" panose="020B0604020202020204" pitchFamily="34" charset="0"/>
                  <a:cs typeface="Arial" panose="020B0604020202020204" pitchFamily="34" charset="0"/>
                </a:rPr>
                <a:t>AMBIENTE DE CONTROL</a:t>
              </a:r>
            </a:p>
          </p:txBody>
        </p:sp>
      </p:grpSp>
      <p:grpSp>
        <p:nvGrpSpPr>
          <p:cNvPr id="12" name="Grupo 11">
            <a:extLst>
              <a:ext uri="{FF2B5EF4-FFF2-40B4-BE49-F238E27FC236}">
                <a16:creationId xmlns:a16="http://schemas.microsoft.com/office/drawing/2014/main" id="{0EAEA6DB-6232-41AA-9AB2-CACC8F261C31}"/>
              </a:ext>
            </a:extLst>
          </p:cNvPr>
          <p:cNvGrpSpPr/>
          <p:nvPr/>
        </p:nvGrpSpPr>
        <p:grpSpPr>
          <a:xfrm>
            <a:off x="700668" y="1231930"/>
            <a:ext cx="7151619" cy="4682316"/>
            <a:chOff x="700668" y="1231930"/>
            <a:chExt cx="7151619" cy="4682316"/>
          </a:xfrm>
        </p:grpSpPr>
        <p:sp>
          <p:nvSpPr>
            <p:cNvPr id="2" name="CuadroTexto 1">
              <a:extLst>
                <a:ext uri="{FF2B5EF4-FFF2-40B4-BE49-F238E27FC236}">
                  <a16:creationId xmlns:a16="http://schemas.microsoft.com/office/drawing/2014/main" id="{43EAFBD4-7E67-49C6-B8D0-D5A910A3968C}"/>
                </a:ext>
              </a:extLst>
            </p:cNvPr>
            <p:cNvSpPr txBox="1"/>
            <p:nvPr/>
          </p:nvSpPr>
          <p:spPr>
            <a:xfrm>
              <a:off x="702557" y="1231930"/>
              <a:ext cx="6371105" cy="646331"/>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Compromiso con la integridad y principios del servicio público</a:t>
              </a:r>
            </a:p>
          </p:txBody>
        </p:sp>
        <p:sp>
          <p:nvSpPr>
            <p:cNvPr id="28" name="CuadroTexto 27">
              <a:extLst>
                <a:ext uri="{FF2B5EF4-FFF2-40B4-BE49-F238E27FC236}">
                  <a16:creationId xmlns:a16="http://schemas.microsoft.com/office/drawing/2014/main" id="{34B07081-01E0-4C29-AFA1-FB8B4AE9A183}"/>
                </a:ext>
              </a:extLst>
            </p:cNvPr>
            <p:cNvSpPr txBox="1"/>
            <p:nvPr/>
          </p:nvSpPr>
          <p:spPr>
            <a:xfrm>
              <a:off x="702557" y="2015847"/>
              <a:ext cx="6371105" cy="369332"/>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Adecuada supervisión del Sistema de Control Interno</a:t>
              </a:r>
            </a:p>
          </p:txBody>
        </p:sp>
        <p:sp>
          <p:nvSpPr>
            <p:cNvPr id="29" name="CuadroTexto 28">
              <a:extLst>
                <a:ext uri="{FF2B5EF4-FFF2-40B4-BE49-F238E27FC236}">
                  <a16:creationId xmlns:a16="http://schemas.microsoft.com/office/drawing/2014/main" id="{222FF97A-4288-488C-9902-A398B1198FF8}"/>
                </a:ext>
              </a:extLst>
            </p:cNvPr>
            <p:cNvSpPr txBox="1"/>
            <p:nvPr/>
          </p:nvSpPr>
          <p:spPr>
            <a:xfrm>
              <a:off x="700669" y="2499706"/>
              <a:ext cx="6392175" cy="646331"/>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Asignación de responsabilidades y autoridad en todos los niveles organizacionales.</a:t>
              </a:r>
            </a:p>
          </p:txBody>
        </p:sp>
        <p:sp>
          <p:nvSpPr>
            <p:cNvPr id="30" name="CuadroTexto 29">
              <a:extLst>
                <a:ext uri="{FF2B5EF4-FFF2-40B4-BE49-F238E27FC236}">
                  <a16:creationId xmlns:a16="http://schemas.microsoft.com/office/drawing/2014/main" id="{61ECE7C3-40B8-4FE2-BC54-4E1B0BE8CB49}"/>
                </a:ext>
              </a:extLst>
            </p:cNvPr>
            <p:cNvSpPr txBox="1"/>
            <p:nvPr/>
          </p:nvSpPr>
          <p:spPr>
            <a:xfrm>
              <a:off x="700669" y="4445563"/>
              <a:ext cx="6371105" cy="369332"/>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Gestión del talento humano a nivel estratégico</a:t>
              </a:r>
            </a:p>
          </p:txBody>
        </p:sp>
        <p:sp>
          <p:nvSpPr>
            <p:cNvPr id="31" name="CuadroTexto 30">
              <a:extLst>
                <a:ext uri="{FF2B5EF4-FFF2-40B4-BE49-F238E27FC236}">
                  <a16:creationId xmlns:a16="http://schemas.microsoft.com/office/drawing/2014/main" id="{D791C10B-434B-4219-A2BD-2EF049C9702A}"/>
                </a:ext>
              </a:extLst>
            </p:cNvPr>
            <p:cNvSpPr txBox="1"/>
            <p:nvPr/>
          </p:nvSpPr>
          <p:spPr>
            <a:xfrm>
              <a:off x="704487" y="3279884"/>
              <a:ext cx="6371105" cy="369332"/>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Planeación estratégica, seguimiento y control</a:t>
              </a:r>
            </a:p>
          </p:txBody>
        </p:sp>
        <p:sp>
          <p:nvSpPr>
            <p:cNvPr id="32" name="CuadroTexto 31">
              <a:extLst>
                <a:ext uri="{FF2B5EF4-FFF2-40B4-BE49-F238E27FC236}">
                  <a16:creationId xmlns:a16="http://schemas.microsoft.com/office/drawing/2014/main" id="{08D87C41-9426-4776-AC77-0A55F50F7012}"/>
                </a:ext>
              </a:extLst>
            </p:cNvPr>
            <p:cNvSpPr txBox="1"/>
            <p:nvPr/>
          </p:nvSpPr>
          <p:spPr>
            <a:xfrm>
              <a:off x="700669" y="3848575"/>
              <a:ext cx="6401342" cy="369332"/>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Política de administración de riesgos</a:t>
              </a:r>
            </a:p>
          </p:txBody>
        </p:sp>
        <p:sp>
          <p:nvSpPr>
            <p:cNvPr id="33" name="CuadroTexto 32">
              <a:extLst>
                <a:ext uri="{FF2B5EF4-FFF2-40B4-BE49-F238E27FC236}">
                  <a16:creationId xmlns:a16="http://schemas.microsoft.com/office/drawing/2014/main" id="{D25CCAA9-D474-40D3-93BF-F17C1F7D3909}"/>
                </a:ext>
              </a:extLst>
            </p:cNvPr>
            <p:cNvSpPr txBox="1"/>
            <p:nvPr/>
          </p:nvSpPr>
          <p:spPr>
            <a:xfrm>
              <a:off x="700668" y="4990916"/>
              <a:ext cx="6371105" cy="923330"/>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Definición de líneas de reporte en temas clave (financiera, contable, resultados en la gestión, contratación, ejecución presupuestal).</a:t>
              </a:r>
            </a:p>
          </p:txBody>
        </p:sp>
        <p:pic>
          <p:nvPicPr>
            <p:cNvPr id="2053" name="Imagen 1">
              <a:extLst>
                <a:ext uri="{FF2B5EF4-FFF2-40B4-BE49-F238E27FC236}">
                  <a16:creationId xmlns:a16="http://schemas.microsoft.com/office/drawing/2014/main" id="{D7CDC7AE-F8A2-480E-8CAD-969974DFD6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5816" y="1312741"/>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 name="Imagen 4">
              <a:extLst>
                <a:ext uri="{FF2B5EF4-FFF2-40B4-BE49-F238E27FC236}">
                  <a16:creationId xmlns:a16="http://schemas.microsoft.com/office/drawing/2014/main" id="{CD1BF734-D8E9-48DF-84DC-0B8E5535B89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7084" y="4443842"/>
              <a:ext cx="5603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Imagen 1">
              <a:extLst>
                <a:ext uri="{FF2B5EF4-FFF2-40B4-BE49-F238E27FC236}">
                  <a16:creationId xmlns:a16="http://schemas.microsoft.com/office/drawing/2014/main" id="{FC8C4B39-1FAA-4B4A-9EFB-4622B0C3D7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5816" y="1951777"/>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Imagen 1">
              <a:extLst>
                <a:ext uri="{FF2B5EF4-FFF2-40B4-BE49-F238E27FC236}">
                  <a16:creationId xmlns:a16="http://schemas.microsoft.com/office/drawing/2014/main" id="{DE870937-2AB6-4106-ABB4-859E79312F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5816" y="2573587"/>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Imagen 1">
              <a:extLst>
                <a:ext uri="{FF2B5EF4-FFF2-40B4-BE49-F238E27FC236}">
                  <a16:creationId xmlns:a16="http://schemas.microsoft.com/office/drawing/2014/main" id="{ECB67824-01AA-4455-A929-4A51735B49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5816" y="3206108"/>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Imagen 1">
              <a:extLst>
                <a:ext uri="{FF2B5EF4-FFF2-40B4-BE49-F238E27FC236}">
                  <a16:creationId xmlns:a16="http://schemas.microsoft.com/office/drawing/2014/main" id="{BBA812D4-5066-47D9-A74F-11D5EF3FD1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9362" y="5172318"/>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6" name="Globo: flecha hacia arriba 35">
            <a:extLst>
              <a:ext uri="{FF2B5EF4-FFF2-40B4-BE49-F238E27FC236}">
                <a16:creationId xmlns:a16="http://schemas.microsoft.com/office/drawing/2014/main" id="{DC35C6C4-015C-4E09-B392-598D7165F12E}"/>
              </a:ext>
            </a:extLst>
          </p:cNvPr>
          <p:cNvSpPr/>
          <p:nvPr/>
        </p:nvSpPr>
        <p:spPr>
          <a:xfrm>
            <a:off x="8643668" y="3464549"/>
            <a:ext cx="3124554" cy="2225293"/>
          </a:xfrm>
          <a:prstGeom prst="upArrowCallou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just"/>
            <a:r>
              <a:rPr lang="es-CO" sz="1500" dirty="0">
                <a:solidFill>
                  <a:srgbClr val="002060"/>
                </a:solidFill>
                <a:latin typeface="Arial" panose="020B0604020202020204" pitchFamily="34" charset="0"/>
                <a:cs typeface="Arial" panose="020B0604020202020204" pitchFamily="34" charset="0"/>
              </a:rPr>
              <a:t>♦ Adopción Política de administración de riesgos</a:t>
            </a:r>
          </a:p>
          <a:p>
            <a:pPr algn="just"/>
            <a:r>
              <a:rPr lang="es-CO" sz="1500" dirty="0">
                <a:solidFill>
                  <a:srgbClr val="002060"/>
                </a:solidFill>
                <a:latin typeface="Arial" panose="020B0604020202020204" pitchFamily="34" charset="0"/>
                <a:cs typeface="Arial" panose="020B0604020202020204" pitchFamily="34" charset="0"/>
              </a:rPr>
              <a:t>♦ Política de gestión estratégica de talento humano.</a:t>
            </a:r>
          </a:p>
          <a:p>
            <a:pPr algn="just"/>
            <a:r>
              <a:rPr lang="es-CO" sz="1500" dirty="0">
                <a:solidFill>
                  <a:srgbClr val="002060"/>
                </a:solidFill>
                <a:latin typeface="Arial" panose="020B0604020202020204" pitchFamily="34" charset="0"/>
                <a:cs typeface="Arial" panose="020B0604020202020204" pitchFamily="34" charset="0"/>
              </a:rPr>
              <a:t>♦ Plan de Acción – Matriz GETH</a:t>
            </a:r>
          </a:p>
          <a:p>
            <a:pPr algn="just"/>
            <a:r>
              <a:rPr lang="es-CO" sz="1500" dirty="0">
                <a:solidFill>
                  <a:srgbClr val="002060"/>
                </a:solidFill>
                <a:latin typeface="Arial" panose="020B0604020202020204" pitchFamily="34" charset="0"/>
                <a:cs typeface="Arial" panose="020B0604020202020204" pitchFamily="34" charset="0"/>
              </a:rPr>
              <a:t>♦ Política de integridad.</a:t>
            </a:r>
          </a:p>
        </p:txBody>
      </p:sp>
      <p:pic>
        <p:nvPicPr>
          <p:cNvPr id="47" name="Imagen 4">
            <a:extLst>
              <a:ext uri="{FF2B5EF4-FFF2-40B4-BE49-F238E27FC236}">
                <a16:creationId xmlns:a16="http://schemas.microsoft.com/office/drawing/2014/main" id="{86F8C270-45D5-4076-B9C3-460EC03AD2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7083" y="3837885"/>
            <a:ext cx="5603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9582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7" y="627697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5862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18" name="Grupo 17">
            <a:extLst>
              <a:ext uri="{FF2B5EF4-FFF2-40B4-BE49-F238E27FC236}">
                <a16:creationId xmlns:a16="http://schemas.microsoft.com/office/drawing/2014/main" id="{C200FAB7-B43A-43A8-A9FA-5CCBE68FC540}"/>
              </a:ext>
            </a:extLst>
          </p:cNvPr>
          <p:cNvGrpSpPr/>
          <p:nvPr/>
        </p:nvGrpSpPr>
        <p:grpSpPr>
          <a:xfrm>
            <a:off x="149323" y="1946184"/>
            <a:ext cx="2753153" cy="2984282"/>
            <a:chOff x="5058426" y="2104822"/>
            <a:chExt cx="2753153" cy="2984282"/>
          </a:xfrm>
        </p:grpSpPr>
        <p:grpSp>
          <p:nvGrpSpPr>
            <p:cNvPr id="5" name="Grupo 4">
              <a:extLst>
                <a:ext uri="{FF2B5EF4-FFF2-40B4-BE49-F238E27FC236}">
                  <a16:creationId xmlns:a16="http://schemas.microsoft.com/office/drawing/2014/main" id="{478FB2A6-B199-4CAB-9EB7-A7FE11CAD522}"/>
                </a:ext>
              </a:extLst>
            </p:cNvPr>
            <p:cNvGrpSpPr/>
            <p:nvPr/>
          </p:nvGrpSpPr>
          <p:grpSpPr>
            <a:xfrm>
              <a:off x="5058426" y="2104822"/>
              <a:ext cx="2595448" cy="2984282"/>
              <a:chOff x="5058426" y="2104822"/>
              <a:chExt cx="2595448" cy="2984282"/>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9" name="Pentágono 8">
                <a:extLst>
                  <a:ext uri="{FF2B5EF4-FFF2-40B4-BE49-F238E27FC236}">
                    <a16:creationId xmlns:a16="http://schemas.microsoft.com/office/drawing/2014/main" id="{91B78E4E-D012-4E91-8D91-42F68AD60125}"/>
                  </a:ext>
                </a:extLst>
              </p:cNvPr>
              <p:cNvSpPr/>
              <p:nvPr/>
            </p:nvSpPr>
            <p:spPr>
              <a:xfrm rot="14971160">
                <a:off x="5924278" y="2169520"/>
                <a:ext cx="1794294" cy="1664898"/>
              </a:xfrm>
              <a:prstGeom prst="pentagon">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4" name="CuadroTexto 13">
              <a:extLst>
                <a:ext uri="{FF2B5EF4-FFF2-40B4-BE49-F238E27FC236}">
                  <a16:creationId xmlns:a16="http://schemas.microsoft.com/office/drawing/2014/main" id="{CA9703C7-A3AC-4A23-B5C5-A68FBCC5FB1F}"/>
                </a:ext>
              </a:extLst>
            </p:cNvPr>
            <p:cNvSpPr txBox="1"/>
            <p:nvPr/>
          </p:nvSpPr>
          <p:spPr>
            <a:xfrm>
              <a:off x="6051790" y="2738986"/>
              <a:ext cx="1759789" cy="584775"/>
            </a:xfrm>
            <a:prstGeom prst="rect">
              <a:avLst/>
            </a:prstGeom>
            <a:noFill/>
          </p:spPr>
          <p:txBody>
            <a:bodyPr wrap="square" rtlCol="0">
              <a:spAutoFit/>
            </a:bodyPr>
            <a:lstStyle/>
            <a:p>
              <a:pPr algn="ctr"/>
              <a:r>
                <a:rPr lang="es-CO" sz="1600" b="1" dirty="0">
                  <a:solidFill>
                    <a:srgbClr val="002060"/>
                  </a:solidFill>
                  <a:latin typeface="Arial" panose="020B0604020202020204" pitchFamily="34" charset="0"/>
                  <a:cs typeface="Arial" panose="020B0604020202020204" pitchFamily="34" charset="0"/>
                </a:rPr>
                <a:t>EVALUACION DEL RIESGO</a:t>
              </a:r>
            </a:p>
          </p:txBody>
        </p:sp>
      </p:grpSp>
      <p:sp>
        <p:nvSpPr>
          <p:cNvPr id="28" name="CuadroTexto 27">
            <a:extLst>
              <a:ext uri="{FF2B5EF4-FFF2-40B4-BE49-F238E27FC236}">
                <a16:creationId xmlns:a16="http://schemas.microsoft.com/office/drawing/2014/main" id="{507ACA2D-52F9-4CD5-9D16-F69B8C504EDC}"/>
              </a:ext>
            </a:extLst>
          </p:cNvPr>
          <p:cNvSpPr txBox="1"/>
          <p:nvPr/>
        </p:nvSpPr>
        <p:spPr>
          <a:xfrm>
            <a:off x="2751826" y="599949"/>
            <a:ext cx="8367625" cy="584775"/>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sz="1600" dirty="0">
                <a:latin typeface="Arial" panose="020B0604020202020204" pitchFamily="34" charset="0"/>
                <a:cs typeface="Arial" panose="020B0604020202020204" pitchFamily="34" charset="0"/>
              </a:rPr>
              <a:t>Identificación, evaluación y gestión del riego – Mapas de riesgo de gestión, corrupción y seguridad digital</a:t>
            </a:r>
          </a:p>
        </p:txBody>
      </p:sp>
      <p:pic>
        <p:nvPicPr>
          <p:cNvPr id="42" name="Imagen 4">
            <a:extLst>
              <a:ext uri="{FF2B5EF4-FFF2-40B4-BE49-F238E27FC236}">
                <a16:creationId xmlns:a16="http://schemas.microsoft.com/office/drawing/2014/main" id="{29F683B2-90BC-4A30-8C55-95C58FD0A8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10621" y="641032"/>
            <a:ext cx="5603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CuadroTexto 44">
            <a:extLst>
              <a:ext uri="{FF2B5EF4-FFF2-40B4-BE49-F238E27FC236}">
                <a16:creationId xmlns:a16="http://schemas.microsoft.com/office/drawing/2014/main" id="{16BCAD30-1112-412E-AAE0-74B2CC7E981A}"/>
              </a:ext>
            </a:extLst>
          </p:cNvPr>
          <p:cNvSpPr txBox="1"/>
          <p:nvPr/>
        </p:nvSpPr>
        <p:spPr>
          <a:xfrm>
            <a:off x="3066195" y="1360433"/>
            <a:ext cx="6371105" cy="323165"/>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lgn="just">
              <a:buFont typeface="Wingdings" panose="05000000000000000000" pitchFamily="2" charset="2"/>
              <a:buChar char="Ø"/>
            </a:pPr>
            <a:r>
              <a:rPr lang="es-CO" sz="1500" dirty="0">
                <a:latin typeface="Arial" panose="020B0604020202020204" pitchFamily="34" charset="0"/>
                <a:cs typeface="Arial" panose="020B0604020202020204" pitchFamily="34" charset="0"/>
              </a:rPr>
              <a:t>RESULTADOS RIESGOS DE GESTION</a:t>
            </a:r>
          </a:p>
        </p:txBody>
      </p:sp>
      <p:sp>
        <p:nvSpPr>
          <p:cNvPr id="46" name="CuadroTexto 45">
            <a:extLst>
              <a:ext uri="{FF2B5EF4-FFF2-40B4-BE49-F238E27FC236}">
                <a16:creationId xmlns:a16="http://schemas.microsoft.com/office/drawing/2014/main" id="{B22E9A71-F7EA-4EC4-897F-4D97A456456A}"/>
              </a:ext>
            </a:extLst>
          </p:cNvPr>
          <p:cNvSpPr txBox="1"/>
          <p:nvPr/>
        </p:nvSpPr>
        <p:spPr>
          <a:xfrm>
            <a:off x="3066195" y="3841553"/>
            <a:ext cx="6371105" cy="323165"/>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lgn="just">
              <a:buFont typeface="Wingdings" panose="05000000000000000000" pitchFamily="2" charset="2"/>
              <a:buChar char="Ø"/>
            </a:pPr>
            <a:r>
              <a:rPr lang="es-CO" sz="1500" dirty="0">
                <a:latin typeface="Arial" panose="020B0604020202020204" pitchFamily="34" charset="0"/>
                <a:cs typeface="Arial" panose="020B0604020202020204" pitchFamily="34" charset="0"/>
              </a:rPr>
              <a:t>RESULTADOS RIESGOS DE CORRUPCION</a:t>
            </a:r>
          </a:p>
        </p:txBody>
      </p:sp>
      <p:sp>
        <p:nvSpPr>
          <p:cNvPr id="2" name="CuadroTexto 1">
            <a:extLst>
              <a:ext uri="{FF2B5EF4-FFF2-40B4-BE49-F238E27FC236}">
                <a16:creationId xmlns:a16="http://schemas.microsoft.com/office/drawing/2014/main" id="{CEA24C0B-A13E-44ED-B253-547BC512D73B}"/>
              </a:ext>
            </a:extLst>
          </p:cNvPr>
          <p:cNvSpPr txBox="1"/>
          <p:nvPr/>
        </p:nvSpPr>
        <p:spPr>
          <a:xfrm>
            <a:off x="3226575" y="1878772"/>
            <a:ext cx="8553587" cy="1769715"/>
          </a:xfrm>
          <a:prstGeom prst="rect">
            <a:avLst/>
          </a:prstGeom>
          <a:noFill/>
        </p:spPr>
        <p:txBody>
          <a:bodyPr wrap="square" rtlCol="0">
            <a:spAutoFit/>
          </a:bodyPr>
          <a:lstStyle/>
          <a:p>
            <a:pPr algn="just">
              <a:tabLst>
                <a:tab pos="2155825" algn="l"/>
              </a:tabLst>
            </a:pPr>
            <a:r>
              <a:rPr lang="es-CO" sz="1400" b="1" dirty="0">
                <a:latin typeface="Arial" panose="020B0604020202020204" pitchFamily="34" charset="0"/>
                <a:cs typeface="Arial" panose="020B0604020202020204" pitchFamily="34" charset="0"/>
              </a:rPr>
              <a:t>Transición:</a:t>
            </a:r>
            <a:r>
              <a:rPr lang="es-CO" sz="1400" dirty="0">
                <a:latin typeface="Arial" panose="020B0604020202020204" pitchFamily="34" charset="0"/>
                <a:cs typeface="Arial" panose="020B0604020202020204" pitchFamily="34" charset="0"/>
              </a:rPr>
              <a:t> 11 de los riesgos de gestión 2017 pasaron para 2018.</a:t>
            </a:r>
          </a:p>
          <a:p>
            <a:pPr algn="just"/>
            <a:endParaRPr lang="es-CO" sz="800" b="1" dirty="0">
              <a:latin typeface="Arial" panose="020B0604020202020204" pitchFamily="34" charset="0"/>
              <a:cs typeface="Arial" panose="020B0604020202020204" pitchFamily="34" charset="0"/>
            </a:endParaRPr>
          </a:p>
          <a:p>
            <a:pPr algn="just"/>
            <a:r>
              <a:rPr lang="es-CO" sz="1400" b="1" dirty="0">
                <a:latin typeface="Arial" panose="020B0604020202020204" pitchFamily="34" charset="0"/>
                <a:cs typeface="Arial" panose="020B0604020202020204" pitchFamily="34" charset="0"/>
              </a:rPr>
              <a:t>Mapa 2018: </a:t>
            </a:r>
            <a:r>
              <a:rPr lang="es-CO" sz="1400" dirty="0">
                <a:latin typeface="Arial" panose="020B0604020202020204" pitchFamily="34" charset="0"/>
                <a:cs typeface="Arial" panose="020B0604020202020204" pitchFamily="34" charset="0"/>
              </a:rPr>
              <a:t>43 Riesgos (14 riesgos con tratamiento completo y 29 con tratamiento sin concluir al 31-dic-18) + 10 riesgos de 2017. </a:t>
            </a:r>
            <a:r>
              <a:rPr lang="es-CO" sz="1500" b="1" dirty="0">
                <a:solidFill>
                  <a:srgbClr val="FF3300"/>
                </a:solidFill>
                <a:latin typeface="Arial" panose="020B0604020202020204" pitchFamily="34" charset="0"/>
                <a:cs typeface="Arial" panose="020B0604020202020204" pitchFamily="34" charset="0"/>
              </a:rPr>
              <a:t>Cumplimiento Mapa de riesgos de gestión 26%</a:t>
            </a:r>
          </a:p>
          <a:p>
            <a:pPr algn="just"/>
            <a:endParaRPr lang="es-CO" sz="800" dirty="0">
              <a:latin typeface="Arial" panose="020B0604020202020204" pitchFamily="34" charset="0"/>
              <a:cs typeface="Arial" panose="020B0604020202020204" pitchFamily="34" charset="0"/>
            </a:endParaRPr>
          </a:p>
          <a:p>
            <a:pPr algn="just"/>
            <a:endParaRPr lang="es-CO" sz="800" dirty="0">
              <a:latin typeface="Arial" panose="020B0604020202020204" pitchFamily="34" charset="0"/>
              <a:cs typeface="Arial" panose="020B0604020202020204" pitchFamily="34" charset="0"/>
            </a:endParaRPr>
          </a:p>
          <a:p>
            <a:pPr algn="just"/>
            <a:r>
              <a:rPr lang="es-CO" sz="1400" dirty="0">
                <a:latin typeface="Arial" panose="020B0604020202020204" pitchFamily="34" charset="0"/>
                <a:cs typeface="Arial" panose="020B0604020202020204" pitchFamily="34" charset="0"/>
              </a:rPr>
              <a:t>Materialización riesgos relacionados con desactualización expedientes físicos y virtuales contractuales, inventario documental de fondos acumulados, recortes presupuestales y respuesta extemporánea a PQRS</a:t>
            </a:r>
          </a:p>
        </p:txBody>
      </p:sp>
      <p:sp>
        <p:nvSpPr>
          <p:cNvPr id="15" name="CuadroTexto 14">
            <a:extLst>
              <a:ext uri="{FF2B5EF4-FFF2-40B4-BE49-F238E27FC236}">
                <a16:creationId xmlns:a16="http://schemas.microsoft.com/office/drawing/2014/main" id="{99818FC4-D1CB-47C1-9AED-F2E9058A4C61}"/>
              </a:ext>
            </a:extLst>
          </p:cNvPr>
          <p:cNvSpPr txBox="1"/>
          <p:nvPr/>
        </p:nvSpPr>
        <p:spPr>
          <a:xfrm>
            <a:off x="3037684" y="5048993"/>
            <a:ext cx="6371105" cy="369332"/>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RESULTADOS RIESGOS DE SEGURIDAD DIGITAL</a:t>
            </a:r>
          </a:p>
        </p:txBody>
      </p:sp>
      <p:sp>
        <p:nvSpPr>
          <p:cNvPr id="17" name="CuadroTexto 16">
            <a:extLst>
              <a:ext uri="{FF2B5EF4-FFF2-40B4-BE49-F238E27FC236}">
                <a16:creationId xmlns:a16="http://schemas.microsoft.com/office/drawing/2014/main" id="{2D394982-59FF-4CBA-BF75-E3986EBBC01F}"/>
              </a:ext>
            </a:extLst>
          </p:cNvPr>
          <p:cNvSpPr txBox="1"/>
          <p:nvPr/>
        </p:nvSpPr>
        <p:spPr>
          <a:xfrm>
            <a:off x="3226574" y="5571769"/>
            <a:ext cx="8647955" cy="553998"/>
          </a:xfrm>
          <a:prstGeom prst="rect">
            <a:avLst/>
          </a:prstGeom>
          <a:noFill/>
        </p:spPr>
        <p:txBody>
          <a:bodyPr wrap="square" rtlCol="0">
            <a:spAutoFit/>
          </a:bodyPr>
          <a:lstStyle/>
          <a:p>
            <a:r>
              <a:rPr lang="es-CO" sz="1500" b="1" dirty="0">
                <a:latin typeface="Arial" panose="020B0604020202020204" pitchFamily="34" charset="0"/>
                <a:cs typeface="Arial" panose="020B0604020202020204" pitchFamily="34" charset="0"/>
              </a:rPr>
              <a:t>Mapa 2018:</a:t>
            </a:r>
            <a:r>
              <a:rPr lang="es-CO" sz="1500" dirty="0">
                <a:latin typeface="Arial" panose="020B0604020202020204" pitchFamily="34" charset="0"/>
                <a:cs typeface="Arial" panose="020B0604020202020204" pitchFamily="34" charset="0"/>
              </a:rPr>
              <a:t> 68 Riesgos – </a:t>
            </a:r>
            <a:r>
              <a:rPr lang="es-CO" sz="1500" b="1" dirty="0">
                <a:solidFill>
                  <a:srgbClr val="FF3300"/>
                </a:solidFill>
                <a:latin typeface="Arial" panose="020B0604020202020204" pitchFamily="34" charset="0"/>
                <a:cs typeface="Arial" panose="020B0604020202020204" pitchFamily="34" charset="0"/>
              </a:rPr>
              <a:t>Nivel de ejecución del plan de tratamiento 74% </a:t>
            </a:r>
            <a:r>
              <a:rPr lang="es-CO" sz="1500" dirty="0">
                <a:latin typeface="Arial" panose="020B0604020202020204" pitchFamily="34" charset="0"/>
                <a:cs typeface="Arial" panose="020B0604020202020204" pitchFamily="34" charset="0"/>
              </a:rPr>
              <a:t>(30-sept-18) </a:t>
            </a:r>
          </a:p>
          <a:p>
            <a:r>
              <a:rPr lang="es-CO" sz="1500" dirty="0">
                <a:latin typeface="Arial" panose="020B0604020202020204" pitchFamily="34" charset="0"/>
                <a:cs typeface="Arial" panose="020B0604020202020204" pitchFamily="34" charset="0"/>
              </a:rPr>
              <a:t>Este plan de tratamiento tiene plazo de implementación hasta 30-jun-2019</a:t>
            </a:r>
          </a:p>
        </p:txBody>
      </p:sp>
      <p:sp>
        <p:nvSpPr>
          <p:cNvPr id="19" name="CuadroTexto 18">
            <a:extLst>
              <a:ext uri="{FF2B5EF4-FFF2-40B4-BE49-F238E27FC236}">
                <a16:creationId xmlns:a16="http://schemas.microsoft.com/office/drawing/2014/main" id="{1606BFC3-26EF-459E-A6E1-63D3A1A80994}"/>
              </a:ext>
            </a:extLst>
          </p:cNvPr>
          <p:cNvSpPr txBox="1"/>
          <p:nvPr/>
        </p:nvSpPr>
        <p:spPr>
          <a:xfrm>
            <a:off x="3226576" y="4353523"/>
            <a:ext cx="8553587" cy="553998"/>
          </a:xfrm>
          <a:prstGeom prst="rect">
            <a:avLst/>
          </a:prstGeom>
          <a:noFill/>
        </p:spPr>
        <p:txBody>
          <a:bodyPr wrap="square" rtlCol="0">
            <a:spAutoFit/>
          </a:bodyPr>
          <a:lstStyle/>
          <a:p>
            <a:pPr algn="just"/>
            <a:r>
              <a:rPr lang="es-CO" sz="1400" b="1" dirty="0">
                <a:latin typeface="Arial" panose="020B0604020202020204" pitchFamily="34" charset="0"/>
                <a:cs typeface="Arial" panose="020B0604020202020204" pitchFamily="34" charset="0"/>
              </a:rPr>
              <a:t>Mapa 2018: </a:t>
            </a:r>
            <a:r>
              <a:rPr lang="es-CO" sz="1400" dirty="0">
                <a:latin typeface="Arial" panose="020B0604020202020204" pitchFamily="34" charset="0"/>
                <a:cs typeface="Arial" panose="020B0604020202020204" pitchFamily="34" charset="0"/>
              </a:rPr>
              <a:t>25 Riesgos - </a:t>
            </a:r>
            <a:r>
              <a:rPr lang="es-CO" sz="1500" b="1" dirty="0">
                <a:solidFill>
                  <a:srgbClr val="FF3300"/>
                </a:solidFill>
                <a:latin typeface="Arial" panose="020B0604020202020204" pitchFamily="34" charset="0"/>
                <a:cs typeface="Arial" panose="020B0604020202020204" pitchFamily="34" charset="0"/>
              </a:rPr>
              <a:t>Nivel de ejecución del plan de tratamiento 69%</a:t>
            </a:r>
          </a:p>
          <a:p>
            <a:pPr algn="just"/>
            <a:r>
              <a:rPr lang="es-CO" sz="1500" dirty="0">
                <a:latin typeface="Arial" panose="020B0604020202020204" pitchFamily="34" charset="0"/>
                <a:cs typeface="Arial" panose="020B0604020202020204" pitchFamily="34" charset="0"/>
              </a:rPr>
              <a:t>Presunta materialización de riesgo en el proceso Promoción de la Recreación</a:t>
            </a:r>
            <a:endParaRPr lang="es-CO"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66381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236112"/>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18" name="Grupo 17">
            <a:extLst>
              <a:ext uri="{FF2B5EF4-FFF2-40B4-BE49-F238E27FC236}">
                <a16:creationId xmlns:a16="http://schemas.microsoft.com/office/drawing/2014/main" id="{C200FAB7-B43A-43A8-A9FA-5CCBE68FC540}"/>
              </a:ext>
            </a:extLst>
          </p:cNvPr>
          <p:cNvGrpSpPr/>
          <p:nvPr/>
        </p:nvGrpSpPr>
        <p:grpSpPr>
          <a:xfrm>
            <a:off x="234846" y="2118507"/>
            <a:ext cx="3370900" cy="2258245"/>
            <a:chOff x="5058426" y="3424206"/>
            <a:chExt cx="3370900" cy="2258245"/>
          </a:xfrm>
        </p:grpSpPr>
        <p:grpSp>
          <p:nvGrpSpPr>
            <p:cNvPr id="5" name="Grupo 4">
              <a:extLst>
                <a:ext uri="{FF2B5EF4-FFF2-40B4-BE49-F238E27FC236}">
                  <a16:creationId xmlns:a16="http://schemas.microsoft.com/office/drawing/2014/main" id="{478FB2A6-B199-4CAB-9EB7-A7FE11CAD522}"/>
                </a:ext>
              </a:extLst>
            </p:cNvPr>
            <p:cNvGrpSpPr/>
            <p:nvPr/>
          </p:nvGrpSpPr>
          <p:grpSpPr>
            <a:xfrm>
              <a:off x="5058426" y="3424206"/>
              <a:ext cx="3309342" cy="2258245"/>
              <a:chOff x="5058426" y="3424206"/>
              <a:chExt cx="3309342" cy="2258245"/>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10" name="Pentágono 9">
                <a:extLst>
                  <a:ext uri="{FF2B5EF4-FFF2-40B4-BE49-F238E27FC236}">
                    <a16:creationId xmlns:a16="http://schemas.microsoft.com/office/drawing/2014/main" id="{5BC32BD9-D19D-43FF-967C-A0957FCBF927}"/>
                  </a:ext>
                </a:extLst>
              </p:cNvPr>
              <p:cNvSpPr/>
              <p:nvPr/>
            </p:nvSpPr>
            <p:spPr>
              <a:xfrm rot="19423207">
                <a:off x="6573474" y="4017553"/>
                <a:ext cx="1794294" cy="1664898"/>
              </a:xfrm>
              <a:prstGeom prst="pentagon">
                <a:avLst/>
              </a:prstGeom>
              <a:solidFill>
                <a:srgbClr val="39E37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3" name="CuadroTexto 12">
              <a:extLst>
                <a:ext uri="{FF2B5EF4-FFF2-40B4-BE49-F238E27FC236}">
                  <a16:creationId xmlns:a16="http://schemas.microsoft.com/office/drawing/2014/main" id="{64C2907F-A599-4117-8ED5-31501080B34D}"/>
                </a:ext>
              </a:extLst>
            </p:cNvPr>
            <p:cNvSpPr txBox="1"/>
            <p:nvPr/>
          </p:nvSpPr>
          <p:spPr>
            <a:xfrm>
              <a:off x="6669537" y="4693174"/>
              <a:ext cx="1759789" cy="584775"/>
            </a:xfrm>
            <a:prstGeom prst="rect">
              <a:avLst/>
            </a:prstGeom>
            <a:noFill/>
          </p:spPr>
          <p:txBody>
            <a:bodyPr wrap="square" rtlCol="0">
              <a:spAutoFit/>
            </a:bodyPr>
            <a:lstStyle/>
            <a:p>
              <a:pPr algn="ctr"/>
              <a:r>
                <a:rPr lang="es-CO" sz="1600" b="1" dirty="0">
                  <a:solidFill>
                    <a:srgbClr val="002060"/>
                  </a:solidFill>
                  <a:latin typeface="Arial" panose="020B0604020202020204" pitchFamily="34" charset="0"/>
                  <a:cs typeface="Arial" panose="020B0604020202020204" pitchFamily="34" charset="0"/>
                </a:rPr>
                <a:t>ACTIVIDADES DE CONTROL</a:t>
              </a:r>
            </a:p>
          </p:txBody>
        </p:sp>
      </p:grpSp>
      <p:grpSp>
        <p:nvGrpSpPr>
          <p:cNvPr id="8" name="Grupo 7">
            <a:extLst>
              <a:ext uri="{FF2B5EF4-FFF2-40B4-BE49-F238E27FC236}">
                <a16:creationId xmlns:a16="http://schemas.microsoft.com/office/drawing/2014/main" id="{E1E90C47-DB75-4E30-8BF6-2E346BB301DD}"/>
              </a:ext>
            </a:extLst>
          </p:cNvPr>
          <p:cNvGrpSpPr/>
          <p:nvPr/>
        </p:nvGrpSpPr>
        <p:grpSpPr>
          <a:xfrm>
            <a:off x="4071796" y="822271"/>
            <a:ext cx="7072480" cy="517525"/>
            <a:chOff x="4071796" y="658371"/>
            <a:chExt cx="7072480" cy="517525"/>
          </a:xfrm>
        </p:grpSpPr>
        <p:sp>
          <p:nvSpPr>
            <p:cNvPr id="30" name="CuadroTexto 29">
              <a:extLst>
                <a:ext uri="{FF2B5EF4-FFF2-40B4-BE49-F238E27FC236}">
                  <a16:creationId xmlns:a16="http://schemas.microsoft.com/office/drawing/2014/main" id="{AEDFCD71-B815-4094-A147-446FA70C9577}"/>
                </a:ext>
              </a:extLst>
            </p:cNvPr>
            <p:cNvSpPr txBox="1"/>
            <p:nvPr/>
          </p:nvSpPr>
          <p:spPr>
            <a:xfrm>
              <a:off x="4071796" y="741093"/>
              <a:ext cx="6371105" cy="369332"/>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Definición de controles a través de políticas de operación</a:t>
              </a:r>
            </a:p>
          </p:txBody>
        </p:sp>
        <p:pic>
          <p:nvPicPr>
            <p:cNvPr id="38" name="Imagen 1">
              <a:extLst>
                <a:ext uri="{FF2B5EF4-FFF2-40B4-BE49-F238E27FC236}">
                  <a16:creationId xmlns:a16="http://schemas.microsoft.com/office/drawing/2014/main" id="{C54B7C4B-CB82-4F51-877A-ACBB36AA22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01351" y="658371"/>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upo 6">
            <a:extLst>
              <a:ext uri="{FF2B5EF4-FFF2-40B4-BE49-F238E27FC236}">
                <a16:creationId xmlns:a16="http://schemas.microsoft.com/office/drawing/2014/main" id="{3091F2AA-C34C-4ABF-9B0A-03FB5E09AEDF}"/>
              </a:ext>
            </a:extLst>
          </p:cNvPr>
          <p:cNvGrpSpPr/>
          <p:nvPr/>
        </p:nvGrpSpPr>
        <p:grpSpPr>
          <a:xfrm>
            <a:off x="4082524" y="2484801"/>
            <a:ext cx="7061752" cy="646331"/>
            <a:chOff x="4082524" y="1328873"/>
            <a:chExt cx="7061752" cy="646331"/>
          </a:xfrm>
        </p:grpSpPr>
        <p:sp>
          <p:nvSpPr>
            <p:cNvPr id="29" name="CuadroTexto 28">
              <a:extLst>
                <a:ext uri="{FF2B5EF4-FFF2-40B4-BE49-F238E27FC236}">
                  <a16:creationId xmlns:a16="http://schemas.microsoft.com/office/drawing/2014/main" id="{3D45C095-566F-4152-A3CE-0B05AA951841}"/>
                </a:ext>
              </a:extLst>
            </p:cNvPr>
            <p:cNvSpPr txBox="1"/>
            <p:nvPr/>
          </p:nvSpPr>
          <p:spPr>
            <a:xfrm>
              <a:off x="4082524" y="1328873"/>
              <a:ext cx="6371105" cy="646331"/>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Definición y aplicación de controles para mitigación de riesgos</a:t>
              </a:r>
            </a:p>
          </p:txBody>
        </p:sp>
        <p:pic>
          <p:nvPicPr>
            <p:cNvPr id="43" name="Imagen 4">
              <a:extLst>
                <a:ext uri="{FF2B5EF4-FFF2-40B4-BE49-F238E27FC236}">
                  <a16:creationId xmlns:a16="http://schemas.microsoft.com/office/drawing/2014/main" id="{700AB638-092B-443F-A9DC-F0468AEB073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83889" y="1436138"/>
              <a:ext cx="5603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5" name="CuadroTexto 14">
            <a:extLst>
              <a:ext uri="{FF2B5EF4-FFF2-40B4-BE49-F238E27FC236}">
                <a16:creationId xmlns:a16="http://schemas.microsoft.com/office/drawing/2014/main" id="{691C6105-FF1D-41B7-861B-35C73359DFC6}"/>
              </a:ext>
            </a:extLst>
          </p:cNvPr>
          <p:cNvSpPr txBox="1"/>
          <p:nvPr/>
        </p:nvSpPr>
        <p:spPr>
          <a:xfrm>
            <a:off x="4277572" y="4226365"/>
            <a:ext cx="6323779" cy="323165"/>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lgn="just">
              <a:buFont typeface="Wingdings" panose="05000000000000000000" pitchFamily="2" charset="2"/>
              <a:buChar char="Ø"/>
            </a:pPr>
            <a:r>
              <a:rPr lang="es-CO" sz="1500" dirty="0">
                <a:latin typeface="Arial" panose="020B0604020202020204" pitchFamily="34" charset="0"/>
                <a:cs typeface="Arial" panose="020B0604020202020204" pitchFamily="34" charset="0"/>
              </a:rPr>
              <a:t>REQUIERE REPLANTEARSE EL DISEÑO DE CONTROLES</a:t>
            </a:r>
          </a:p>
        </p:txBody>
      </p:sp>
      <p:sp>
        <p:nvSpPr>
          <p:cNvPr id="20" name="CuadroTexto 19">
            <a:extLst>
              <a:ext uri="{FF2B5EF4-FFF2-40B4-BE49-F238E27FC236}">
                <a16:creationId xmlns:a16="http://schemas.microsoft.com/office/drawing/2014/main" id="{5D5D0179-88EA-4015-B78A-7AE25EC8D822}"/>
              </a:ext>
            </a:extLst>
          </p:cNvPr>
          <p:cNvSpPr txBox="1"/>
          <p:nvPr/>
        </p:nvSpPr>
        <p:spPr>
          <a:xfrm>
            <a:off x="4270458" y="3348116"/>
            <a:ext cx="7324956" cy="553998"/>
          </a:xfrm>
          <a:prstGeom prst="rect">
            <a:avLst/>
          </a:prstGeom>
          <a:noFill/>
        </p:spPr>
        <p:txBody>
          <a:bodyPr wrap="square" rtlCol="0">
            <a:spAutoFit/>
          </a:bodyPr>
          <a:lstStyle/>
          <a:p>
            <a:pPr algn="just">
              <a:tabLst>
                <a:tab pos="2155825" algn="l"/>
              </a:tabLst>
            </a:pPr>
            <a:r>
              <a:rPr lang="es-CO" sz="1500" dirty="0">
                <a:latin typeface="Arial" panose="020B0604020202020204" pitchFamily="34" charset="0"/>
                <a:cs typeface="Arial" panose="020B0604020202020204" pitchFamily="34" charset="0"/>
              </a:rPr>
              <a:t>Nueva Guía para la administración del riesgo y el diseño de controles en entidades públicas – Riesgos de gestión, corrupción y seguridad digital - DAFP</a:t>
            </a:r>
          </a:p>
        </p:txBody>
      </p:sp>
      <p:sp>
        <p:nvSpPr>
          <p:cNvPr id="21" name="CuadroTexto 20">
            <a:extLst>
              <a:ext uri="{FF2B5EF4-FFF2-40B4-BE49-F238E27FC236}">
                <a16:creationId xmlns:a16="http://schemas.microsoft.com/office/drawing/2014/main" id="{F7437549-14EE-4BE1-BF0B-301374E60125}"/>
              </a:ext>
            </a:extLst>
          </p:cNvPr>
          <p:cNvSpPr txBox="1"/>
          <p:nvPr/>
        </p:nvSpPr>
        <p:spPr>
          <a:xfrm>
            <a:off x="4326452" y="4743738"/>
            <a:ext cx="6408902" cy="1015663"/>
          </a:xfrm>
          <a:prstGeom prst="rect">
            <a:avLst/>
          </a:prstGeom>
          <a:noFill/>
        </p:spPr>
        <p:txBody>
          <a:bodyPr wrap="square" rtlCol="0">
            <a:spAutoFit/>
          </a:bodyPr>
          <a:lstStyle/>
          <a:p>
            <a:pPr marL="285750" indent="-285750" algn="just">
              <a:buFont typeface="Wingdings" panose="05000000000000000000" pitchFamily="2" charset="2"/>
              <a:buChar char="Ø"/>
              <a:tabLst>
                <a:tab pos="2155825" algn="l"/>
              </a:tabLst>
            </a:pPr>
            <a:r>
              <a:rPr lang="es-CO" sz="1500" dirty="0">
                <a:latin typeface="Arial" panose="020B0604020202020204" pitchFamily="34" charset="0"/>
                <a:cs typeface="Arial" panose="020B0604020202020204" pitchFamily="34" charset="0"/>
              </a:rPr>
              <a:t>Cuál es el propósito del control</a:t>
            </a:r>
          </a:p>
          <a:p>
            <a:pPr marL="285750" indent="-285750" algn="just">
              <a:buFont typeface="Wingdings" panose="05000000000000000000" pitchFamily="2" charset="2"/>
              <a:buChar char="Ø"/>
              <a:tabLst>
                <a:tab pos="2155825" algn="l"/>
              </a:tabLst>
            </a:pPr>
            <a:r>
              <a:rPr lang="es-CO" sz="1500" dirty="0">
                <a:latin typeface="Arial" panose="020B0604020202020204" pitchFamily="34" charset="0"/>
                <a:cs typeface="Arial" panose="020B0604020202020204" pitchFamily="34" charset="0"/>
              </a:rPr>
              <a:t>Cómo se realiza la actividad de control</a:t>
            </a:r>
          </a:p>
          <a:p>
            <a:pPr marL="285750" indent="-285750" algn="just">
              <a:buFont typeface="Wingdings" panose="05000000000000000000" pitchFamily="2" charset="2"/>
              <a:buChar char="Ø"/>
              <a:tabLst>
                <a:tab pos="2155825" algn="l"/>
              </a:tabLst>
            </a:pPr>
            <a:r>
              <a:rPr lang="es-CO" sz="1500" dirty="0">
                <a:latin typeface="Arial" panose="020B0604020202020204" pitchFamily="34" charset="0"/>
                <a:cs typeface="Arial" panose="020B0604020202020204" pitchFamily="34" charset="0"/>
              </a:rPr>
              <a:t>Qué ocurre con las observaciones o desviaciones resultantes de aplicar el control</a:t>
            </a:r>
          </a:p>
        </p:txBody>
      </p:sp>
      <p:sp>
        <p:nvSpPr>
          <p:cNvPr id="24" name="CuadroTexto 23">
            <a:extLst>
              <a:ext uri="{FF2B5EF4-FFF2-40B4-BE49-F238E27FC236}">
                <a16:creationId xmlns:a16="http://schemas.microsoft.com/office/drawing/2014/main" id="{89AD1EBD-AFEA-48E5-AB6A-93FC05F2686D}"/>
              </a:ext>
            </a:extLst>
          </p:cNvPr>
          <p:cNvSpPr txBox="1"/>
          <p:nvPr/>
        </p:nvSpPr>
        <p:spPr>
          <a:xfrm>
            <a:off x="4216069" y="1520957"/>
            <a:ext cx="7324956" cy="553998"/>
          </a:xfrm>
          <a:prstGeom prst="rect">
            <a:avLst/>
          </a:prstGeom>
          <a:noFill/>
        </p:spPr>
        <p:txBody>
          <a:bodyPr wrap="square" rtlCol="0">
            <a:spAutoFit/>
          </a:bodyPr>
          <a:lstStyle/>
          <a:p>
            <a:pPr algn="just">
              <a:tabLst>
                <a:tab pos="2155825" algn="l"/>
              </a:tabLst>
            </a:pPr>
            <a:r>
              <a:rPr lang="es-CO" sz="1500" dirty="0">
                <a:latin typeface="Arial" panose="020B0604020202020204" pitchFamily="34" charset="0"/>
                <a:cs typeface="Arial" panose="020B0604020202020204" pitchFamily="34" charset="0"/>
              </a:rPr>
              <a:t>Debilidades de control sobre la ejecución de planes y la atención de peticiones formuladas por los diferentes grupos de valor</a:t>
            </a:r>
          </a:p>
        </p:txBody>
      </p:sp>
    </p:spTree>
    <p:extLst>
      <p:ext uri="{BB962C8B-B14F-4D97-AF65-F5344CB8AC3E}">
        <p14:creationId xmlns:p14="http://schemas.microsoft.com/office/powerpoint/2010/main" val="3765081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21" name="Grupo 20">
            <a:extLst>
              <a:ext uri="{FF2B5EF4-FFF2-40B4-BE49-F238E27FC236}">
                <a16:creationId xmlns:a16="http://schemas.microsoft.com/office/drawing/2014/main" id="{32A83923-7E07-4094-BC39-3545C93CCE8F}"/>
              </a:ext>
            </a:extLst>
          </p:cNvPr>
          <p:cNvGrpSpPr/>
          <p:nvPr/>
        </p:nvGrpSpPr>
        <p:grpSpPr>
          <a:xfrm>
            <a:off x="9712213" y="633727"/>
            <a:ext cx="1873259" cy="3310500"/>
            <a:chOff x="5541505" y="2641273"/>
            <a:chExt cx="1873259" cy="3310500"/>
          </a:xfrm>
        </p:grpSpPr>
        <p:grpSp>
          <p:nvGrpSpPr>
            <p:cNvPr id="20" name="Grupo 19">
              <a:extLst>
                <a:ext uri="{FF2B5EF4-FFF2-40B4-BE49-F238E27FC236}">
                  <a16:creationId xmlns:a16="http://schemas.microsoft.com/office/drawing/2014/main" id="{1B4474EF-0396-4B65-B972-F80F63AAB5EF}"/>
                </a:ext>
              </a:extLst>
            </p:cNvPr>
            <p:cNvGrpSpPr/>
            <p:nvPr/>
          </p:nvGrpSpPr>
          <p:grpSpPr>
            <a:xfrm>
              <a:off x="5541505" y="2641273"/>
              <a:ext cx="1873259" cy="3310500"/>
              <a:chOff x="5541505" y="2641273"/>
              <a:chExt cx="1873259" cy="3310500"/>
            </a:xfrm>
          </p:grpSpPr>
          <p:sp>
            <p:nvSpPr>
              <p:cNvPr id="3" name="Pentágono 2">
                <a:extLst>
                  <a:ext uri="{FF2B5EF4-FFF2-40B4-BE49-F238E27FC236}">
                    <a16:creationId xmlns:a16="http://schemas.microsoft.com/office/drawing/2014/main" id="{8892E782-B3AA-4859-9B55-73F7A81796C1}"/>
                  </a:ext>
                </a:extLst>
              </p:cNvPr>
              <p:cNvSpPr/>
              <p:nvPr/>
            </p:nvSpPr>
            <p:spPr>
              <a:xfrm>
                <a:off x="5541505" y="2641273"/>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19" name="Pentágono 18">
                <a:extLst>
                  <a:ext uri="{FF2B5EF4-FFF2-40B4-BE49-F238E27FC236}">
                    <a16:creationId xmlns:a16="http://schemas.microsoft.com/office/drawing/2014/main" id="{AD2284E4-DC12-479C-904D-A3E21A454FD5}"/>
                  </a:ext>
                </a:extLst>
              </p:cNvPr>
              <p:cNvSpPr/>
              <p:nvPr/>
            </p:nvSpPr>
            <p:spPr>
              <a:xfrm rot="2141791">
                <a:off x="5620470" y="4286875"/>
                <a:ext cx="1794294" cy="1664898"/>
              </a:xfrm>
              <a:prstGeom prst="pentagon">
                <a:avLst/>
              </a:prstGeom>
              <a:solidFill>
                <a:srgbClr val="4ADCD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grpSp>
        <p:sp>
          <p:nvSpPr>
            <p:cNvPr id="16" name="CuadroTexto 15">
              <a:extLst>
                <a:ext uri="{FF2B5EF4-FFF2-40B4-BE49-F238E27FC236}">
                  <a16:creationId xmlns:a16="http://schemas.microsoft.com/office/drawing/2014/main" id="{F8067CF6-527F-41D9-AA54-04AE51BB079C}"/>
                </a:ext>
              </a:extLst>
            </p:cNvPr>
            <p:cNvSpPr txBox="1"/>
            <p:nvPr/>
          </p:nvSpPr>
          <p:spPr>
            <a:xfrm>
              <a:off x="5541505" y="4807184"/>
              <a:ext cx="1839963" cy="784830"/>
            </a:xfrm>
            <a:prstGeom prst="rect">
              <a:avLst/>
            </a:prstGeom>
            <a:noFill/>
          </p:spPr>
          <p:txBody>
            <a:bodyPr wrap="square" rtlCol="0">
              <a:spAutoFit/>
            </a:bodyPr>
            <a:lstStyle/>
            <a:p>
              <a:pPr algn="ctr"/>
              <a:r>
                <a:rPr lang="es-CO" sz="1500" b="1" dirty="0">
                  <a:solidFill>
                    <a:srgbClr val="002060"/>
                  </a:solidFill>
                  <a:latin typeface="Arial" panose="020B0604020202020204" pitchFamily="34" charset="0"/>
                  <a:cs typeface="Arial" panose="020B0604020202020204" pitchFamily="34" charset="0"/>
                </a:rPr>
                <a:t>INFORMACION</a:t>
              </a:r>
            </a:p>
            <a:p>
              <a:pPr algn="ctr"/>
              <a:r>
                <a:rPr lang="es-CO" sz="1500" b="1" dirty="0">
                  <a:solidFill>
                    <a:srgbClr val="002060"/>
                  </a:solidFill>
                  <a:latin typeface="Arial" panose="020B0604020202020204" pitchFamily="34" charset="0"/>
                  <a:cs typeface="Arial" panose="020B0604020202020204" pitchFamily="34" charset="0"/>
                </a:rPr>
                <a:t> Y COMUNICACION</a:t>
              </a:r>
            </a:p>
          </p:txBody>
        </p:sp>
      </p:grpSp>
      <p:grpSp>
        <p:nvGrpSpPr>
          <p:cNvPr id="28" name="Grupo 27">
            <a:extLst>
              <a:ext uri="{FF2B5EF4-FFF2-40B4-BE49-F238E27FC236}">
                <a16:creationId xmlns:a16="http://schemas.microsoft.com/office/drawing/2014/main" id="{F8F7EEE0-3C4C-4241-8872-EF1D4E02A534}"/>
              </a:ext>
            </a:extLst>
          </p:cNvPr>
          <p:cNvGrpSpPr/>
          <p:nvPr/>
        </p:nvGrpSpPr>
        <p:grpSpPr>
          <a:xfrm>
            <a:off x="761054" y="1240616"/>
            <a:ext cx="7128072" cy="2880932"/>
            <a:chOff x="700669" y="1231930"/>
            <a:chExt cx="7128072" cy="2880932"/>
          </a:xfrm>
        </p:grpSpPr>
        <p:sp>
          <p:nvSpPr>
            <p:cNvPr id="29" name="CuadroTexto 28">
              <a:extLst>
                <a:ext uri="{FF2B5EF4-FFF2-40B4-BE49-F238E27FC236}">
                  <a16:creationId xmlns:a16="http://schemas.microsoft.com/office/drawing/2014/main" id="{095B05EC-E0A6-45AF-A8FF-9616CD2D8E63}"/>
                </a:ext>
              </a:extLst>
            </p:cNvPr>
            <p:cNvSpPr txBox="1"/>
            <p:nvPr/>
          </p:nvSpPr>
          <p:spPr>
            <a:xfrm>
              <a:off x="702557" y="1231930"/>
              <a:ext cx="6371105" cy="646331"/>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Generación y recopilación de información que de soporte al Sistema de Control Interno.</a:t>
              </a:r>
            </a:p>
          </p:txBody>
        </p:sp>
        <p:sp>
          <p:nvSpPr>
            <p:cNvPr id="31" name="CuadroTexto 30">
              <a:extLst>
                <a:ext uri="{FF2B5EF4-FFF2-40B4-BE49-F238E27FC236}">
                  <a16:creationId xmlns:a16="http://schemas.microsoft.com/office/drawing/2014/main" id="{584CB1ED-2CD0-403F-B257-1EBE51DBAB7D}"/>
                </a:ext>
              </a:extLst>
            </p:cNvPr>
            <p:cNvSpPr txBox="1"/>
            <p:nvPr/>
          </p:nvSpPr>
          <p:spPr>
            <a:xfrm>
              <a:off x="700669" y="2059770"/>
              <a:ext cx="6392175" cy="923330"/>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Comunicación de la información relevante hacia el interior de la entidad, para apoyar el funcionamiento del Sistema de Control Interno</a:t>
              </a:r>
            </a:p>
          </p:txBody>
        </p:sp>
        <p:sp>
          <p:nvSpPr>
            <p:cNvPr id="34" name="CuadroTexto 33">
              <a:extLst>
                <a:ext uri="{FF2B5EF4-FFF2-40B4-BE49-F238E27FC236}">
                  <a16:creationId xmlns:a16="http://schemas.microsoft.com/office/drawing/2014/main" id="{58EE3ECD-6BA3-4689-BA42-A78AD02C9948}"/>
                </a:ext>
              </a:extLst>
            </p:cNvPr>
            <p:cNvSpPr txBox="1"/>
            <p:nvPr/>
          </p:nvSpPr>
          <p:spPr>
            <a:xfrm>
              <a:off x="700669" y="3189532"/>
              <a:ext cx="6401342" cy="923330"/>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Comunicación con los grupos de valor, sobre los aspectos claves que afectan el funcionamiento del Sistema de Control Interno.</a:t>
              </a:r>
            </a:p>
          </p:txBody>
        </p:sp>
        <p:pic>
          <p:nvPicPr>
            <p:cNvPr id="37" name="Imagen 4">
              <a:extLst>
                <a:ext uri="{FF2B5EF4-FFF2-40B4-BE49-F238E27FC236}">
                  <a16:creationId xmlns:a16="http://schemas.microsoft.com/office/drawing/2014/main" id="{C7B884CD-8F23-465E-8BE9-08DE1DE7A2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68354" y="1339195"/>
              <a:ext cx="56038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Imagen 1">
              <a:extLst>
                <a:ext uri="{FF2B5EF4-FFF2-40B4-BE49-F238E27FC236}">
                  <a16:creationId xmlns:a16="http://schemas.microsoft.com/office/drawing/2014/main" id="{845C131C-3FFB-45B5-92BD-E05C8BEB14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5816" y="2280291"/>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Imagen 1">
              <a:extLst>
                <a:ext uri="{FF2B5EF4-FFF2-40B4-BE49-F238E27FC236}">
                  <a16:creationId xmlns:a16="http://schemas.microsoft.com/office/drawing/2014/main" id="{95317027-BB1D-458D-BA54-620E4A0887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77084" y="3390736"/>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CuadroTexto 16">
            <a:extLst>
              <a:ext uri="{FF2B5EF4-FFF2-40B4-BE49-F238E27FC236}">
                <a16:creationId xmlns:a16="http://schemas.microsoft.com/office/drawing/2014/main" id="{914C23AA-F75C-4B63-9212-39FFE5C29D7E}"/>
              </a:ext>
            </a:extLst>
          </p:cNvPr>
          <p:cNvSpPr txBox="1"/>
          <p:nvPr/>
        </p:nvSpPr>
        <p:spPr>
          <a:xfrm>
            <a:off x="3471569" y="4879515"/>
            <a:ext cx="7324956" cy="923330"/>
          </a:xfrm>
          <a:prstGeom prst="rect">
            <a:avLst/>
          </a:prstGeom>
          <a:noFill/>
        </p:spPr>
        <p:txBody>
          <a:bodyPr wrap="square" rtlCol="0">
            <a:spAutoFit/>
          </a:bodyPr>
          <a:lstStyle/>
          <a:p>
            <a:pPr algn="just">
              <a:tabLst>
                <a:tab pos="2155825" algn="l"/>
              </a:tabLst>
            </a:pPr>
            <a:r>
              <a:rPr lang="es-CO" dirty="0">
                <a:latin typeface="Arial" panose="020B0604020202020204" pitchFamily="34" charset="0"/>
                <a:cs typeface="Arial" panose="020B0604020202020204" pitchFamily="34" charset="0"/>
              </a:rPr>
              <a:t>Cada año el IDRD rinde información sobre su Sistema de Control Interno a través de 117 informes presentados por la OCI, cuyo insumo se origina necesariamente en las diferentes dependencias.</a:t>
            </a:r>
          </a:p>
        </p:txBody>
      </p:sp>
      <p:pic>
        <p:nvPicPr>
          <p:cNvPr id="2" name="Imagen 1">
            <a:extLst>
              <a:ext uri="{FF2B5EF4-FFF2-40B4-BE49-F238E27FC236}">
                <a16:creationId xmlns:a16="http://schemas.microsoft.com/office/drawing/2014/main" id="{F21342A3-9819-496B-BC43-B91A6DFD4C4D}"/>
              </a:ext>
            </a:extLst>
          </p:cNvPr>
          <p:cNvPicPr>
            <a:picLocks noChangeAspect="1"/>
          </p:cNvPicPr>
          <p:nvPr/>
        </p:nvPicPr>
        <p:blipFill>
          <a:blip r:embed="rId5"/>
          <a:stretch>
            <a:fillRect/>
          </a:stretch>
        </p:blipFill>
        <p:spPr>
          <a:xfrm>
            <a:off x="1557044" y="4383917"/>
            <a:ext cx="1914525" cy="1914525"/>
          </a:xfrm>
          <a:prstGeom prst="rect">
            <a:avLst/>
          </a:prstGeom>
        </p:spPr>
      </p:pic>
    </p:spTree>
    <p:extLst>
      <p:ext uri="{BB962C8B-B14F-4D97-AF65-F5344CB8AC3E}">
        <p14:creationId xmlns:p14="http://schemas.microsoft.com/office/powerpoint/2010/main" val="1190110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21" name="Grupo 20">
            <a:extLst>
              <a:ext uri="{FF2B5EF4-FFF2-40B4-BE49-F238E27FC236}">
                <a16:creationId xmlns:a16="http://schemas.microsoft.com/office/drawing/2014/main" id="{32A83923-7E07-4094-BC39-3545C93CCE8F}"/>
              </a:ext>
            </a:extLst>
          </p:cNvPr>
          <p:cNvGrpSpPr/>
          <p:nvPr/>
        </p:nvGrpSpPr>
        <p:grpSpPr>
          <a:xfrm>
            <a:off x="8698391" y="1672470"/>
            <a:ext cx="3311511" cy="2255834"/>
            <a:chOff x="4024288" y="2641273"/>
            <a:chExt cx="3311511" cy="2255834"/>
          </a:xfrm>
        </p:grpSpPr>
        <p:grpSp>
          <p:nvGrpSpPr>
            <p:cNvPr id="5" name="Grupo 4">
              <a:extLst>
                <a:ext uri="{FF2B5EF4-FFF2-40B4-BE49-F238E27FC236}">
                  <a16:creationId xmlns:a16="http://schemas.microsoft.com/office/drawing/2014/main" id="{478FB2A6-B199-4CAB-9EB7-A7FE11CAD522}"/>
                </a:ext>
              </a:extLst>
            </p:cNvPr>
            <p:cNvGrpSpPr/>
            <p:nvPr/>
          </p:nvGrpSpPr>
          <p:grpSpPr>
            <a:xfrm>
              <a:off x="4028235" y="2641273"/>
              <a:ext cx="3307564" cy="2255834"/>
              <a:chOff x="3545156" y="3424206"/>
              <a:chExt cx="3307564" cy="2255834"/>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11" name="Pentágono 10">
                <a:extLst>
                  <a:ext uri="{FF2B5EF4-FFF2-40B4-BE49-F238E27FC236}">
                    <a16:creationId xmlns:a16="http://schemas.microsoft.com/office/drawing/2014/main" id="{01E0EF55-B4F5-40C7-83E0-342D673DDB8F}"/>
                  </a:ext>
                </a:extLst>
              </p:cNvPr>
              <p:cNvSpPr/>
              <p:nvPr/>
            </p:nvSpPr>
            <p:spPr>
              <a:xfrm rot="2141791">
                <a:off x="3545156" y="4015142"/>
                <a:ext cx="1794294" cy="1664898"/>
              </a:xfrm>
              <a:prstGeom prst="pent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endParaRPr>
              </a:p>
            </p:txBody>
          </p:sp>
        </p:grpSp>
        <p:sp>
          <p:nvSpPr>
            <p:cNvPr id="17" name="CuadroTexto 16">
              <a:extLst>
                <a:ext uri="{FF2B5EF4-FFF2-40B4-BE49-F238E27FC236}">
                  <a16:creationId xmlns:a16="http://schemas.microsoft.com/office/drawing/2014/main" id="{D30F5126-0D9D-4CD5-AA4B-F8045E932CD1}"/>
                </a:ext>
              </a:extLst>
            </p:cNvPr>
            <p:cNvSpPr txBox="1"/>
            <p:nvPr/>
          </p:nvSpPr>
          <p:spPr>
            <a:xfrm>
              <a:off x="4024288" y="3971409"/>
              <a:ext cx="1759789" cy="553998"/>
            </a:xfrm>
            <a:prstGeom prst="rect">
              <a:avLst/>
            </a:prstGeom>
            <a:noFill/>
          </p:spPr>
          <p:txBody>
            <a:bodyPr wrap="square" rtlCol="0">
              <a:spAutoFit/>
            </a:bodyPr>
            <a:lstStyle/>
            <a:p>
              <a:pPr algn="ctr"/>
              <a:r>
                <a:rPr lang="es-CO" sz="1500" b="1" dirty="0">
                  <a:solidFill>
                    <a:schemeClr val="bg1"/>
                  </a:solidFill>
                  <a:latin typeface="Arial" panose="020B0604020202020204" pitchFamily="34" charset="0"/>
                  <a:cs typeface="Arial" panose="020B0604020202020204" pitchFamily="34" charset="0"/>
                </a:rPr>
                <a:t>ACTIVIDADES DE MONITOREO</a:t>
              </a:r>
            </a:p>
          </p:txBody>
        </p:sp>
      </p:grpSp>
      <p:grpSp>
        <p:nvGrpSpPr>
          <p:cNvPr id="2" name="Grupo 1">
            <a:extLst>
              <a:ext uri="{FF2B5EF4-FFF2-40B4-BE49-F238E27FC236}">
                <a16:creationId xmlns:a16="http://schemas.microsoft.com/office/drawing/2014/main" id="{61891E79-760C-4DC9-85EC-8BB315423E3A}"/>
              </a:ext>
            </a:extLst>
          </p:cNvPr>
          <p:cNvGrpSpPr/>
          <p:nvPr/>
        </p:nvGrpSpPr>
        <p:grpSpPr>
          <a:xfrm>
            <a:off x="661307" y="1306985"/>
            <a:ext cx="7964430" cy="3945239"/>
            <a:chOff x="-112143" y="1387495"/>
            <a:chExt cx="7964430" cy="3945239"/>
          </a:xfrm>
        </p:grpSpPr>
        <p:sp>
          <p:nvSpPr>
            <p:cNvPr id="29" name="CuadroTexto 28">
              <a:extLst>
                <a:ext uri="{FF2B5EF4-FFF2-40B4-BE49-F238E27FC236}">
                  <a16:creationId xmlns:a16="http://schemas.microsoft.com/office/drawing/2014/main" id="{3CD2944F-12F4-4B55-A283-C9C0ABF0709F}"/>
                </a:ext>
              </a:extLst>
            </p:cNvPr>
            <p:cNvSpPr txBox="1"/>
            <p:nvPr/>
          </p:nvSpPr>
          <p:spPr>
            <a:xfrm>
              <a:off x="-112143" y="1387495"/>
              <a:ext cx="7185805" cy="646331"/>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Aplicación de autoevaluaciones para determinar el avance en el logro de metas, resultados y objetivos propuestos.</a:t>
              </a:r>
            </a:p>
          </p:txBody>
        </p:sp>
        <p:sp>
          <p:nvSpPr>
            <p:cNvPr id="30" name="CuadroTexto 29">
              <a:extLst>
                <a:ext uri="{FF2B5EF4-FFF2-40B4-BE49-F238E27FC236}">
                  <a16:creationId xmlns:a16="http://schemas.microsoft.com/office/drawing/2014/main" id="{FD4478BF-FB24-4CFF-B458-908371EC75FD}"/>
                </a:ext>
              </a:extLst>
            </p:cNvPr>
            <p:cNvSpPr txBox="1"/>
            <p:nvPr/>
          </p:nvSpPr>
          <p:spPr>
            <a:xfrm>
              <a:off x="-112142" y="4361444"/>
              <a:ext cx="7185804" cy="369332"/>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Instrumentos de auditoría interna</a:t>
              </a:r>
            </a:p>
          </p:txBody>
        </p:sp>
        <p:pic>
          <p:nvPicPr>
            <p:cNvPr id="36" name="Imagen 1">
              <a:extLst>
                <a:ext uri="{FF2B5EF4-FFF2-40B4-BE49-F238E27FC236}">
                  <a16:creationId xmlns:a16="http://schemas.microsoft.com/office/drawing/2014/main" id="{7C8E1B8C-FB86-4E9D-8DF6-6E62936FAE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5816" y="1580157"/>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Imagen 1">
              <a:extLst>
                <a:ext uri="{FF2B5EF4-FFF2-40B4-BE49-F238E27FC236}">
                  <a16:creationId xmlns:a16="http://schemas.microsoft.com/office/drawing/2014/main" id="{0444965D-A900-47C8-B396-BC5CF554478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5815" y="2534027"/>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Imagen 1">
              <a:extLst>
                <a:ext uri="{FF2B5EF4-FFF2-40B4-BE49-F238E27FC236}">
                  <a16:creationId xmlns:a16="http://schemas.microsoft.com/office/drawing/2014/main" id="{59F60ACA-C955-45C4-ADF6-509C917D50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09362" y="3579746"/>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Imagen 1">
              <a:extLst>
                <a:ext uri="{FF2B5EF4-FFF2-40B4-BE49-F238E27FC236}">
                  <a16:creationId xmlns:a16="http://schemas.microsoft.com/office/drawing/2014/main" id="{4B3D51F4-7FA6-4F71-A21A-7920365967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2645" y="4815209"/>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CuadroTexto 42">
              <a:extLst>
                <a:ext uri="{FF2B5EF4-FFF2-40B4-BE49-F238E27FC236}">
                  <a16:creationId xmlns:a16="http://schemas.microsoft.com/office/drawing/2014/main" id="{F1F99AA2-97C1-48ED-A021-D6AE0FBDCE0C}"/>
                </a:ext>
              </a:extLst>
            </p:cNvPr>
            <p:cNvSpPr txBox="1"/>
            <p:nvPr/>
          </p:nvSpPr>
          <p:spPr>
            <a:xfrm>
              <a:off x="-112142" y="3515344"/>
              <a:ext cx="7182932" cy="646331"/>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Evaluación y comunicación de deficiencias de control interno a las partes responsables de aplicar medidas correctivas.</a:t>
              </a:r>
            </a:p>
          </p:txBody>
        </p:sp>
        <p:sp>
          <p:nvSpPr>
            <p:cNvPr id="45" name="CuadroTexto 44">
              <a:extLst>
                <a:ext uri="{FF2B5EF4-FFF2-40B4-BE49-F238E27FC236}">
                  <a16:creationId xmlns:a16="http://schemas.microsoft.com/office/drawing/2014/main" id="{ECDB68CF-73B4-483E-B29C-C7A49B72AF3D}"/>
                </a:ext>
              </a:extLst>
            </p:cNvPr>
            <p:cNvSpPr txBox="1"/>
            <p:nvPr/>
          </p:nvSpPr>
          <p:spPr>
            <a:xfrm>
              <a:off x="-112142" y="2192626"/>
              <a:ext cx="7180060" cy="1200329"/>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Aplicación de evaluaciones independientes para determinar el avance en el logro de metas, resultados y objetivos propuestos, así como la existencia y operación de los componentes del Sistema de Control Interno.</a:t>
              </a:r>
            </a:p>
          </p:txBody>
        </p:sp>
        <p:sp>
          <p:nvSpPr>
            <p:cNvPr id="46" name="CuadroTexto 45">
              <a:extLst>
                <a:ext uri="{FF2B5EF4-FFF2-40B4-BE49-F238E27FC236}">
                  <a16:creationId xmlns:a16="http://schemas.microsoft.com/office/drawing/2014/main" id="{8F284B7D-1601-4C0F-BCA4-57D0E23041F6}"/>
                </a:ext>
              </a:extLst>
            </p:cNvPr>
            <p:cNvSpPr txBox="1"/>
            <p:nvPr/>
          </p:nvSpPr>
          <p:spPr>
            <a:xfrm>
              <a:off x="-112142" y="4893406"/>
              <a:ext cx="7182928" cy="369332"/>
            </a:xfrm>
            <a:prstGeom prst="rect">
              <a:avLst/>
            </a:prstGeom>
            <a:ln w="28575"/>
          </p:spPr>
          <p:style>
            <a:lnRef idx="2">
              <a:schemeClr val="accent5"/>
            </a:lnRef>
            <a:fillRef idx="1">
              <a:schemeClr val="lt1"/>
            </a:fillRef>
            <a:effectRef idx="0">
              <a:schemeClr val="accent5"/>
            </a:effectRef>
            <a:fontRef idx="minor">
              <a:schemeClr val="dk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Sistema de control interno contable</a:t>
              </a:r>
            </a:p>
          </p:txBody>
        </p:sp>
        <p:pic>
          <p:nvPicPr>
            <p:cNvPr id="47" name="Imagen 1">
              <a:extLst>
                <a:ext uri="{FF2B5EF4-FFF2-40B4-BE49-F238E27FC236}">
                  <a16:creationId xmlns:a16="http://schemas.microsoft.com/office/drawing/2014/main" id="{BF7EF572-4E43-4B0C-944D-E7A4FA5D29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5814" y="4275103"/>
              <a:ext cx="542925"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5722016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FCFE9C74-9AD2-4A28-ABA0-8062441665BC}"/>
              </a:ext>
            </a:extLst>
          </p:cNvPr>
          <p:cNvPicPr>
            <a:picLocks noChangeAspect="1"/>
          </p:cNvPicPr>
          <p:nvPr/>
        </p:nvPicPr>
        <p:blipFill>
          <a:blip r:embed="rId2"/>
          <a:stretch>
            <a:fillRect/>
          </a:stretch>
        </p:blipFill>
        <p:spPr>
          <a:xfrm>
            <a:off x="4216069" y="6054215"/>
            <a:ext cx="3552825" cy="581025"/>
          </a:xfrm>
          <a:prstGeom prst="rect">
            <a:avLst/>
          </a:prstGeom>
        </p:spPr>
      </p:pic>
      <p:sp>
        <p:nvSpPr>
          <p:cNvPr id="6" name="CuadroTexto 5">
            <a:extLst>
              <a:ext uri="{FF2B5EF4-FFF2-40B4-BE49-F238E27FC236}">
                <a16:creationId xmlns:a16="http://schemas.microsoft.com/office/drawing/2014/main" id="{4E239FC0-213E-4D66-9ECA-F4248F5E5969}"/>
              </a:ext>
            </a:extLst>
          </p:cNvPr>
          <p:cNvSpPr txBox="1"/>
          <p:nvPr/>
        </p:nvSpPr>
        <p:spPr>
          <a:xfrm>
            <a:off x="321851" y="115491"/>
            <a:ext cx="11341259"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449262" rtl="0" fontAlgn="auto" latinLnBrk="0" hangingPunct="0">
              <a:lnSpc>
                <a:spcPct val="100000"/>
              </a:lnSpc>
              <a:spcBef>
                <a:spcPts val="0"/>
              </a:spcBef>
              <a:spcAft>
                <a:spcPts val="0"/>
              </a:spcAft>
              <a:buClrTx/>
              <a:buSzTx/>
              <a:buFontTx/>
              <a:buNone/>
              <a:tabLst/>
            </a:pPr>
            <a:r>
              <a:rPr lang="es-CO" sz="2200" b="1" dirty="0">
                <a:solidFill>
                  <a:srgbClr val="002060"/>
                </a:solidFill>
                <a:latin typeface="Arial" panose="020B0604020202020204" pitchFamily="34" charset="0"/>
                <a:cs typeface="Arial" panose="020B0604020202020204" pitchFamily="34" charset="0"/>
              </a:rPr>
              <a:t>3. ESTADO DEL SISTEMA DE CONTROL INTERNO</a:t>
            </a:r>
          </a:p>
        </p:txBody>
      </p:sp>
      <p:grpSp>
        <p:nvGrpSpPr>
          <p:cNvPr id="21" name="Grupo 20">
            <a:extLst>
              <a:ext uri="{FF2B5EF4-FFF2-40B4-BE49-F238E27FC236}">
                <a16:creationId xmlns:a16="http://schemas.microsoft.com/office/drawing/2014/main" id="{32A83923-7E07-4094-BC39-3545C93CCE8F}"/>
              </a:ext>
            </a:extLst>
          </p:cNvPr>
          <p:cNvGrpSpPr/>
          <p:nvPr/>
        </p:nvGrpSpPr>
        <p:grpSpPr>
          <a:xfrm>
            <a:off x="8845181" y="4276881"/>
            <a:ext cx="3311511" cy="2255834"/>
            <a:chOff x="4024288" y="2641273"/>
            <a:chExt cx="3311511" cy="2255834"/>
          </a:xfrm>
        </p:grpSpPr>
        <p:grpSp>
          <p:nvGrpSpPr>
            <p:cNvPr id="5" name="Grupo 4">
              <a:extLst>
                <a:ext uri="{FF2B5EF4-FFF2-40B4-BE49-F238E27FC236}">
                  <a16:creationId xmlns:a16="http://schemas.microsoft.com/office/drawing/2014/main" id="{478FB2A6-B199-4CAB-9EB7-A7FE11CAD522}"/>
                </a:ext>
              </a:extLst>
            </p:cNvPr>
            <p:cNvGrpSpPr/>
            <p:nvPr/>
          </p:nvGrpSpPr>
          <p:grpSpPr>
            <a:xfrm>
              <a:off x="4028235" y="2641273"/>
              <a:ext cx="3307564" cy="2255834"/>
              <a:chOff x="3545156" y="3424206"/>
              <a:chExt cx="3307564" cy="2255834"/>
            </a:xfrm>
          </p:grpSpPr>
          <p:sp>
            <p:nvSpPr>
              <p:cNvPr id="3" name="Pentágono 2">
                <a:extLst>
                  <a:ext uri="{FF2B5EF4-FFF2-40B4-BE49-F238E27FC236}">
                    <a16:creationId xmlns:a16="http://schemas.microsoft.com/office/drawing/2014/main" id="{8892E782-B3AA-4859-9B55-73F7A81796C1}"/>
                  </a:ext>
                </a:extLst>
              </p:cNvPr>
              <p:cNvSpPr/>
              <p:nvPr/>
            </p:nvSpPr>
            <p:spPr>
              <a:xfrm>
                <a:off x="5058426" y="3424206"/>
                <a:ext cx="1794294" cy="1664898"/>
              </a:xfrm>
              <a:prstGeom prst="pentagon">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s-CO" sz="4000" b="1"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SCI</a:t>
                </a:r>
              </a:p>
            </p:txBody>
          </p:sp>
          <p:sp>
            <p:nvSpPr>
              <p:cNvPr id="11" name="Pentágono 10">
                <a:extLst>
                  <a:ext uri="{FF2B5EF4-FFF2-40B4-BE49-F238E27FC236}">
                    <a16:creationId xmlns:a16="http://schemas.microsoft.com/office/drawing/2014/main" id="{01E0EF55-B4F5-40C7-83E0-342D673DDB8F}"/>
                  </a:ext>
                </a:extLst>
              </p:cNvPr>
              <p:cNvSpPr/>
              <p:nvPr/>
            </p:nvSpPr>
            <p:spPr>
              <a:xfrm rot="2141791">
                <a:off x="3545156" y="4015142"/>
                <a:ext cx="1794294" cy="1664898"/>
              </a:xfrm>
              <a:prstGeom prst="pentagon">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solidFill>
                    <a:schemeClr val="bg1"/>
                  </a:solidFill>
                </a:endParaRPr>
              </a:p>
            </p:txBody>
          </p:sp>
        </p:grpSp>
        <p:sp>
          <p:nvSpPr>
            <p:cNvPr id="17" name="CuadroTexto 16">
              <a:extLst>
                <a:ext uri="{FF2B5EF4-FFF2-40B4-BE49-F238E27FC236}">
                  <a16:creationId xmlns:a16="http://schemas.microsoft.com/office/drawing/2014/main" id="{D30F5126-0D9D-4CD5-AA4B-F8045E932CD1}"/>
                </a:ext>
              </a:extLst>
            </p:cNvPr>
            <p:cNvSpPr txBox="1"/>
            <p:nvPr/>
          </p:nvSpPr>
          <p:spPr>
            <a:xfrm>
              <a:off x="4024288" y="3971409"/>
              <a:ext cx="1759789" cy="553998"/>
            </a:xfrm>
            <a:prstGeom prst="rect">
              <a:avLst/>
            </a:prstGeom>
            <a:noFill/>
          </p:spPr>
          <p:txBody>
            <a:bodyPr wrap="square" rtlCol="0">
              <a:spAutoFit/>
            </a:bodyPr>
            <a:lstStyle/>
            <a:p>
              <a:pPr algn="ctr"/>
              <a:r>
                <a:rPr lang="es-CO" sz="1500" b="1" dirty="0">
                  <a:solidFill>
                    <a:schemeClr val="bg1"/>
                  </a:solidFill>
                  <a:latin typeface="Arial" panose="020B0604020202020204" pitchFamily="34" charset="0"/>
                  <a:cs typeface="Arial" panose="020B0604020202020204" pitchFamily="34" charset="0"/>
                </a:rPr>
                <a:t>ACTIVIDADES DE MONITOREO</a:t>
              </a:r>
            </a:p>
          </p:txBody>
        </p:sp>
      </p:grpSp>
      <p:sp>
        <p:nvSpPr>
          <p:cNvPr id="29" name="CuadroTexto 28">
            <a:extLst>
              <a:ext uri="{FF2B5EF4-FFF2-40B4-BE49-F238E27FC236}">
                <a16:creationId xmlns:a16="http://schemas.microsoft.com/office/drawing/2014/main" id="{3CD2944F-12F4-4B55-A283-C9C0ABF0709F}"/>
              </a:ext>
            </a:extLst>
          </p:cNvPr>
          <p:cNvSpPr txBox="1"/>
          <p:nvPr/>
        </p:nvSpPr>
        <p:spPr>
          <a:xfrm>
            <a:off x="705820" y="565119"/>
            <a:ext cx="6371105" cy="369332"/>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marL="285750" indent="-285750" algn="just">
              <a:buFont typeface="Wingdings" panose="05000000000000000000" pitchFamily="2" charset="2"/>
              <a:buChar char="Ø"/>
            </a:pPr>
            <a:r>
              <a:rPr lang="es-CO" dirty="0">
                <a:latin typeface="Arial" panose="020B0604020202020204" pitchFamily="34" charset="0"/>
                <a:cs typeface="Arial" panose="020B0604020202020204" pitchFamily="34" charset="0"/>
              </a:rPr>
              <a:t>RESULTADOS AUDITORIAS INTERNAS 2018</a:t>
            </a:r>
          </a:p>
        </p:txBody>
      </p:sp>
      <p:sp>
        <p:nvSpPr>
          <p:cNvPr id="16" name="CuadroTexto 15">
            <a:extLst>
              <a:ext uri="{FF2B5EF4-FFF2-40B4-BE49-F238E27FC236}">
                <a16:creationId xmlns:a16="http://schemas.microsoft.com/office/drawing/2014/main" id="{22974390-7B95-41B7-A716-6B8E03C41081}"/>
              </a:ext>
            </a:extLst>
          </p:cNvPr>
          <p:cNvSpPr txBox="1"/>
          <p:nvPr/>
        </p:nvSpPr>
        <p:spPr>
          <a:xfrm>
            <a:off x="983191" y="1786795"/>
            <a:ext cx="4809236" cy="3862596"/>
          </a:xfrm>
          <a:prstGeom prst="rect">
            <a:avLst/>
          </a:prstGeom>
          <a:noFill/>
        </p:spPr>
        <p:txBody>
          <a:bodyPr wrap="square" rtlCol="0">
            <a:spAutoFit/>
          </a:bodyPr>
          <a:lstStyle/>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Gestión de riegos en los procesos contractual y contable</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Actualización de expedientes contractuales con la documentación soporte</a:t>
            </a:r>
            <a:endParaRPr lang="es-CO" sz="1400" dirty="0">
              <a:solidFill>
                <a:srgbClr val="FF3300"/>
              </a:solidFill>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Armonización entre los plazos fijados en PAA y el inicio real de procesos contractuales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Publicidad en SECOP</a:t>
            </a:r>
            <a:endParaRPr lang="es-CO" sz="1400" dirty="0">
              <a:solidFill>
                <a:srgbClr val="FF3300"/>
              </a:solidFill>
              <a:latin typeface="Arial" panose="020B0604020202020204" pitchFamily="34" charset="0"/>
              <a:cs typeface="Arial" panose="020B0604020202020204" pitchFamily="34" charset="0"/>
            </a:endParaRP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Actualización de Tablas de retención documental</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Medición de la satisfacción ciudadana frente a parques, actividades recreativas y trámites que presta el IDRD</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Consistencia en parte de la información divulgada en página web</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Oportunidad en el suministro de elementos necesarios para el desarrollo de actividades recreativas</a:t>
            </a:r>
          </a:p>
        </p:txBody>
      </p:sp>
      <p:grpSp>
        <p:nvGrpSpPr>
          <p:cNvPr id="10" name="Grupo 9">
            <a:extLst>
              <a:ext uri="{FF2B5EF4-FFF2-40B4-BE49-F238E27FC236}">
                <a16:creationId xmlns:a16="http://schemas.microsoft.com/office/drawing/2014/main" id="{A9875BAE-C4D1-4585-BB94-DC3805D2C3A3}"/>
              </a:ext>
            </a:extLst>
          </p:cNvPr>
          <p:cNvGrpSpPr/>
          <p:nvPr/>
        </p:nvGrpSpPr>
        <p:grpSpPr>
          <a:xfrm>
            <a:off x="777348" y="909815"/>
            <a:ext cx="8533520" cy="605693"/>
            <a:chOff x="777348" y="1194486"/>
            <a:chExt cx="8533520" cy="605693"/>
          </a:xfrm>
        </p:grpSpPr>
        <p:grpSp>
          <p:nvGrpSpPr>
            <p:cNvPr id="8" name="Grupo 7">
              <a:extLst>
                <a:ext uri="{FF2B5EF4-FFF2-40B4-BE49-F238E27FC236}">
                  <a16:creationId xmlns:a16="http://schemas.microsoft.com/office/drawing/2014/main" id="{3011B14B-1340-4357-A71E-5895DDEBDA5C}"/>
                </a:ext>
              </a:extLst>
            </p:cNvPr>
            <p:cNvGrpSpPr/>
            <p:nvPr/>
          </p:nvGrpSpPr>
          <p:grpSpPr>
            <a:xfrm>
              <a:off x="777348" y="1271191"/>
              <a:ext cx="2118697" cy="452281"/>
              <a:chOff x="848790" y="1208370"/>
              <a:chExt cx="2118697" cy="452281"/>
            </a:xfrm>
          </p:grpSpPr>
          <p:sp>
            <p:nvSpPr>
              <p:cNvPr id="15" name="CuadroTexto 14">
                <a:extLst>
                  <a:ext uri="{FF2B5EF4-FFF2-40B4-BE49-F238E27FC236}">
                    <a16:creationId xmlns:a16="http://schemas.microsoft.com/office/drawing/2014/main" id="{380E7FD1-F55D-47A3-B7E5-C15B6AC03E8D}"/>
                  </a:ext>
                </a:extLst>
              </p:cNvPr>
              <p:cNvSpPr txBox="1"/>
              <p:nvPr/>
            </p:nvSpPr>
            <p:spPr>
              <a:xfrm>
                <a:off x="1219055" y="1262652"/>
                <a:ext cx="1748432" cy="369332"/>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117 Fortalezas </a:t>
                </a:r>
              </a:p>
            </p:txBody>
          </p:sp>
          <p:pic>
            <p:nvPicPr>
              <p:cNvPr id="18" name="Imagen 1">
                <a:extLst>
                  <a:ext uri="{FF2B5EF4-FFF2-40B4-BE49-F238E27FC236}">
                    <a16:creationId xmlns:a16="http://schemas.microsoft.com/office/drawing/2014/main" id="{A659ED25-9ADE-4B21-A3C0-573EB716DD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790" y="1208370"/>
                <a:ext cx="474479" cy="452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upo 6">
              <a:extLst>
                <a:ext uri="{FF2B5EF4-FFF2-40B4-BE49-F238E27FC236}">
                  <a16:creationId xmlns:a16="http://schemas.microsoft.com/office/drawing/2014/main" id="{4A5A8555-AB7E-48B0-ACAD-CF53C560FEF9}"/>
                </a:ext>
              </a:extLst>
            </p:cNvPr>
            <p:cNvGrpSpPr/>
            <p:nvPr/>
          </p:nvGrpSpPr>
          <p:grpSpPr>
            <a:xfrm>
              <a:off x="3193178" y="1315255"/>
              <a:ext cx="3750065" cy="408217"/>
              <a:chOff x="3693510" y="1263740"/>
              <a:chExt cx="3750065" cy="408217"/>
            </a:xfrm>
          </p:grpSpPr>
          <p:pic>
            <p:nvPicPr>
              <p:cNvPr id="19" name="Imagen 4">
                <a:extLst>
                  <a:ext uri="{FF2B5EF4-FFF2-40B4-BE49-F238E27FC236}">
                    <a16:creationId xmlns:a16="http://schemas.microsoft.com/office/drawing/2014/main" id="{45CED026-8DA9-4570-B7FD-42C38889D02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93510" y="1263740"/>
                <a:ext cx="522559" cy="402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CuadroTexto 19">
                <a:extLst>
                  <a:ext uri="{FF2B5EF4-FFF2-40B4-BE49-F238E27FC236}">
                    <a16:creationId xmlns:a16="http://schemas.microsoft.com/office/drawing/2014/main" id="{E4BF9A29-08B1-4FD2-A92D-723E437D8B4E}"/>
                  </a:ext>
                </a:extLst>
              </p:cNvPr>
              <p:cNvSpPr txBox="1"/>
              <p:nvPr/>
            </p:nvSpPr>
            <p:spPr>
              <a:xfrm>
                <a:off x="4189489" y="1302625"/>
                <a:ext cx="3254086" cy="369332"/>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292 Oportunidades de mejora</a:t>
                </a:r>
              </a:p>
            </p:txBody>
          </p:sp>
        </p:grpSp>
        <p:grpSp>
          <p:nvGrpSpPr>
            <p:cNvPr id="9" name="Grupo 8">
              <a:extLst>
                <a:ext uri="{FF2B5EF4-FFF2-40B4-BE49-F238E27FC236}">
                  <a16:creationId xmlns:a16="http://schemas.microsoft.com/office/drawing/2014/main" id="{18E73C56-19A9-4953-9806-A1BBC79FEFF6}"/>
                </a:ext>
              </a:extLst>
            </p:cNvPr>
            <p:cNvGrpSpPr/>
            <p:nvPr/>
          </p:nvGrpSpPr>
          <p:grpSpPr>
            <a:xfrm>
              <a:off x="7110115" y="1194486"/>
              <a:ext cx="2200753" cy="605693"/>
              <a:chOff x="7420665" y="1194486"/>
              <a:chExt cx="2200753" cy="605693"/>
            </a:xfrm>
          </p:grpSpPr>
          <p:pic>
            <p:nvPicPr>
              <p:cNvPr id="2" name="Imagen 1">
                <a:extLst>
                  <a:ext uri="{FF2B5EF4-FFF2-40B4-BE49-F238E27FC236}">
                    <a16:creationId xmlns:a16="http://schemas.microsoft.com/office/drawing/2014/main" id="{A5FAB96F-8484-483A-9311-C0325FF92B9D}"/>
                  </a:ext>
                </a:extLst>
              </p:cNvPr>
              <p:cNvPicPr>
                <a:picLocks noChangeAspect="1"/>
              </p:cNvPicPr>
              <p:nvPr/>
            </p:nvPicPr>
            <p:blipFill>
              <a:blip r:embed="rId5"/>
              <a:stretch>
                <a:fillRect/>
              </a:stretch>
            </p:blipFill>
            <p:spPr>
              <a:xfrm>
                <a:off x="7420665" y="1194486"/>
                <a:ext cx="605693" cy="605693"/>
              </a:xfrm>
              <a:prstGeom prst="rect">
                <a:avLst/>
              </a:prstGeom>
            </p:spPr>
          </p:pic>
          <p:sp>
            <p:nvSpPr>
              <p:cNvPr id="22" name="CuadroTexto 21">
                <a:extLst>
                  <a:ext uri="{FF2B5EF4-FFF2-40B4-BE49-F238E27FC236}">
                    <a16:creationId xmlns:a16="http://schemas.microsoft.com/office/drawing/2014/main" id="{83840F33-EAAA-4932-AEFC-C9D369998B8C}"/>
                  </a:ext>
                </a:extLst>
              </p:cNvPr>
              <p:cNvSpPr txBox="1"/>
              <p:nvPr/>
            </p:nvSpPr>
            <p:spPr>
              <a:xfrm>
                <a:off x="7910871" y="1351348"/>
                <a:ext cx="1710547" cy="369332"/>
              </a:xfrm>
              <a:prstGeom prst="rect">
                <a:avLst/>
              </a:prstGeom>
              <a:noFill/>
            </p:spPr>
            <p:txBody>
              <a:bodyPr wrap="square" rtlCol="0">
                <a:spAutoFit/>
              </a:bodyPr>
              <a:lstStyle/>
              <a:p>
                <a:pPr algn="just">
                  <a:spcBef>
                    <a:spcPts val="300"/>
                  </a:spcBef>
                  <a:spcAft>
                    <a:spcPts val="300"/>
                  </a:spcAft>
                  <a:tabLst>
                    <a:tab pos="2155825" algn="l"/>
                  </a:tabLst>
                </a:pPr>
                <a:r>
                  <a:rPr lang="es-CO" dirty="0">
                    <a:latin typeface="Arial" panose="020B0604020202020204" pitchFamily="34" charset="0"/>
                    <a:cs typeface="Arial" panose="020B0604020202020204" pitchFamily="34" charset="0"/>
                  </a:rPr>
                  <a:t>80 Hallazgos</a:t>
                </a:r>
              </a:p>
            </p:txBody>
          </p:sp>
        </p:grpSp>
      </p:grpSp>
      <p:sp>
        <p:nvSpPr>
          <p:cNvPr id="23" name="CuadroTexto 22">
            <a:extLst>
              <a:ext uri="{FF2B5EF4-FFF2-40B4-BE49-F238E27FC236}">
                <a16:creationId xmlns:a16="http://schemas.microsoft.com/office/drawing/2014/main" id="{C63F7106-BD63-4ABA-B992-29DA983534AD}"/>
              </a:ext>
            </a:extLst>
          </p:cNvPr>
          <p:cNvSpPr txBox="1"/>
          <p:nvPr/>
        </p:nvSpPr>
        <p:spPr>
          <a:xfrm>
            <a:off x="6305396" y="1786795"/>
            <a:ext cx="4809236" cy="2846933"/>
          </a:xfrm>
          <a:prstGeom prst="rect">
            <a:avLst/>
          </a:prstGeom>
          <a:noFill/>
        </p:spPr>
        <p:txBody>
          <a:bodyPr wrap="square" rtlCol="0">
            <a:spAutoFit/>
          </a:bodyPr>
          <a:lstStyle/>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Seguimiento al préstamo y uso de canchas sintéticas y publicidad sobre los horarios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Control al mantenimiento de mobiliario deteriorado, continuidad en la fumigación y lavado de tanques de almacenamiento para agua potable en parques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Control a saldos de contratos o convenios de alianzas estratégicas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Oportunidad en el otorgamiento de avales y reconocimientos deportivos</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Compensaciones en la programación del PAC</a:t>
            </a:r>
          </a:p>
          <a:p>
            <a:pPr marL="285750" indent="-285750" algn="just">
              <a:spcBef>
                <a:spcPts val="300"/>
              </a:spcBef>
              <a:spcAft>
                <a:spcPts val="300"/>
              </a:spcAft>
              <a:buFont typeface="Wingdings" panose="05000000000000000000" pitchFamily="2" charset="2"/>
              <a:buChar char="Ø"/>
              <a:tabLst>
                <a:tab pos="2155825" algn="l"/>
              </a:tabLst>
            </a:pPr>
            <a:r>
              <a:rPr lang="es-CO" sz="1400" dirty="0">
                <a:latin typeface="Arial" panose="020B0604020202020204" pitchFamily="34" charset="0"/>
                <a:cs typeface="Arial" panose="020B0604020202020204" pitchFamily="34" charset="0"/>
              </a:rPr>
              <a:t>Gestión de cobro de la cartera por cargas urbanísticas</a:t>
            </a:r>
          </a:p>
        </p:txBody>
      </p:sp>
      <p:sp>
        <p:nvSpPr>
          <p:cNvPr id="24" name="CuadroTexto 23">
            <a:extLst>
              <a:ext uri="{FF2B5EF4-FFF2-40B4-BE49-F238E27FC236}">
                <a16:creationId xmlns:a16="http://schemas.microsoft.com/office/drawing/2014/main" id="{B4A5A658-C75E-4B46-BDA9-09F418ED9642}"/>
              </a:ext>
            </a:extLst>
          </p:cNvPr>
          <p:cNvSpPr txBox="1"/>
          <p:nvPr/>
        </p:nvSpPr>
        <p:spPr>
          <a:xfrm rot="16200000">
            <a:off x="-1251511" y="3675275"/>
            <a:ext cx="3762441" cy="369332"/>
          </a:xfrm>
          <a:prstGeom prst="rect">
            <a:avLst/>
          </a:prstGeom>
          <a:noFill/>
        </p:spPr>
        <p:txBody>
          <a:bodyPr wrap="square" rtlCol="0">
            <a:spAutoFit/>
          </a:bodyPr>
          <a:lstStyle/>
          <a:p>
            <a:pPr algn="ctr">
              <a:tabLst>
                <a:tab pos="2155825" algn="l"/>
              </a:tabLst>
            </a:pPr>
            <a:r>
              <a:rPr lang="es-CO" b="1" dirty="0">
                <a:solidFill>
                  <a:srgbClr val="FF3300"/>
                </a:solidFill>
                <a:latin typeface="Arial" panose="020B0604020202020204" pitchFamily="34" charset="0"/>
                <a:cs typeface="Arial" panose="020B0604020202020204" pitchFamily="34" charset="0"/>
              </a:rPr>
              <a:t>TEMATICA</a:t>
            </a:r>
          </a:p>
        </p:txBody>
      </p:sp>
    </p:spTree>
    <p:extLst>
      <p:ext uri="{BB962C8B-B14F-4D97-AF65-F5344CB8AC3E}">
        <p14:creationId xmlns:p14="http://schemas.microsoft.com/office/powerpoint/2010/main" val="53495532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1888</TotalTime>
  <Words>2913</Words>
  <Application>Microsoft Office PowerPoint</Application>
  <PresentationFormat>Panorámica</PresentationFormat>
  <Paragraphs>286</Paragraphs>
  <Slides>33</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33</vt:i4>
      </vt:variant>
    </vt:vector>
  </HeadingPairs>
  <TitlesOfParts>
    <vt:vector size="41" baseType="lpstr">
      <vt:lpstr>ＭＳ Ｐゴシック</vt:lpstr>
      <vt:lpstr>Arial</vt:lpstr>
      <vt:lpstr>Calibri</vt:lpstr>
      <vt:lpstr>Calibri Light</vt:lpstr>
      <vt:lpstr>Symbol</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Rosalba Guzman Guzman</dc:creator>
  <cp:lastModifiedBy>Rosalba Guzman Guzman</cp:lastModifiedBy>
  <cp:revision>110</cp:revision>
  <cp:lastPrinted>2019-01-30T02:50:21Z</cp:lastPrinted>
  <dcterms:created xsi:type="dcterms:W3CDTF">2019-01-24T12:55:50Z</dcterms:created>
  <dcterms:modified xsi:type="dcterms:W3CDTF">2019-02-05T18:23:26Z</dcterms:modified>
</cp:coreProperties>
</file>