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67" r:id="rId4"/>
    <p:sldId id="268" r:id="rId5"/>
    <p:sldId id="301" r:id="rId6"/>
    <p:sldId id="269" r:id="rId7"/>
    <p:sldId id="270" r:id="rId8"/>
    <p:sldId id="271" r:id="rId9"/>
    <p:sldId id="272" r:id="rId10"/>
    <p:sldId id="282" r:id="rId11"/>
    <p:sldId id="283" r:id="rId12"/>
    <p:sldId id="281" r:id="rId13"/>
    <p:sldId id="280" r:id="rId14"/>
    <p:sldId id="274" r:id="rId15"/>
    <p:sldId id="277" r:id="rId16"/>
    <p:sldId id="278" r:id="rId17"/>
    <p:sldId id="298" r:id="rId18"/>
  </p:sldIdLst>
  <p:sldSz cx="12192000" cy="6858000"/>
  <p:notesSz cx="7010400" cy="120396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B2F514"/>
    <a:srgbClr val="FFC000"/>
    <a:srgbClr val="5B9BD5"/>
    <a:srgbClr val="4ADCD2"/>
    <a:srgbClr val="39E37B"/>
    <a:srgbClr val="00FF00"/>
    <a:srgbClr val="CCCCFF"/>
    <a:srgbClr val="2688E2"/>
    <a:srgbClr val="2CAE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9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604483"/>
          </a:xfrm>
          <a:prstGeom prst="rect">
            <a:avLst/>
          </a:prstGeom>
        </p:spPr>
        <p:txBody>
          <a:bodyPr vert="horz" lIns="104141" tIns="52071" rIns="104141" bIns="52071" rtlCol="0"/>
          <a:lstStyle>
            <a:lvl1pPr algn="l">
              <a:defRPr sz="14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604483"/>
          </a:xfrm>
          <a:prstGeom prst="rect">
            <a:avLst/>
          </a:prstGeom>
        </p:spPr>
        <p:txBody>
          <a:bodyPr vert="horz" lIns="104141" tIns="52071" rIns="104141" bIns="52071" rtlCol="0"/>
          <a:lstStyle>
            <a:lvl1pPr algn="r">
              <a:defRPr sz="1400"/>
            </a:lvl1pPr>
          </a:lstStyle>
          <a:p>
            <a:fld id="{BC3FD56D-80EA-480C-B5F5-9A326D175D94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-104775" y="1504950"/>
            <a:ext cx="7219950" cy="4062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4141" tIns="52071" rIns="104141" bIns="52071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0713" y="5794563"/>
            <a:ext cx="5608975" cy="4739606"/>
          </a:xfrm>
          <a:prstGeom prst="rect">
            <a:avLst/>
          </a:prstGeom>
        </p:spPr>
        <p:txBody>
          <a:bodyPr vert="horz" lIns="104141" tIns="52071" rIns="104141" bIns="52071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1435118"/>
            <a:ext cx="3038604" cy="604483"/>
          </a:xfrm>
          <a:prstGeom prst="rect">
            <a:avLst/>
          </a:prstGeom>
        </p:spPr>
        <p:txBody>
          <a:bodyPr vert="horz" lIns="104141" tIns="52071" rIns="104141" bIns="52071" rtlCol="0" anchor="b"/>
          <a:lstStyle>
            <a:lvl1pPr algn="l">
              <a:defRPr sz="14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159" y="11435118"/>
            <a:ext cx="3038604" cy="604483"/>
          </a:xfrm>
          <a:prstGeom prst="rect">
            <a:avLst/>
          </a:prstGeom>
        </p:spPr>
        <p:txBody>
          <a:bodyPr vert="horz" lIns="104141" tIns="52071" rIns="104141" bIns="52071" rtlCol="0" anchor="b"/>
          <a:lstStyle>
            <a:lvl1pPr algn="r">
              <a:defRPr sz="1400"/>
            </a:lvl1pPr>
          </a:lstStyle>
          <a:p>
            <a:fld id="{A274690C-0C9C-4F56-A095-C76D31A9406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5289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36A9FD-D508-4AB2-AC39-92A47CB824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5C9E3D0-DB93-4FD3-B151-3D1FD28325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5D7576-15A5-4B4D-A802-B04980AE4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C54F90-9CC2-4C5C-BC21-4089ACDAD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0FC3F3-5129-4C17-BDA7-55451929A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2019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658101-A0A7-4FA5-9DC7-9D304A852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EC5DD89-3DF1-4687-859C-22FD6E3BDD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47070C-2EC6-4BC4-8102-6795FE9F4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D262A9-59AB-40A0-AA61-10731C88E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43FDF46-0802-4239-AEDA-0EE91CC03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19598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2DBC6B4-987D-461C-9397-23C98DEF3F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D426361-9BD6-44BE-A15F-8B68893EE2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A172C50-2AF9-4DEF-9FEB-F7DE28804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751DE86-309B-4F77-B405-AD42980B8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FE8E9A-A364-4D54-9D9B-F522B67F6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9001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07211D-EA5E-4468-A00F-21D10A80D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5A3E53-4C74-4901-96E2-081D116848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A26EF3-A5A2-4E9B-A1B3-F5BBDBC74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22F3D5-5906-437C-8C10-2E70142CA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9EB9AC9-6E16-48FB-80E2-19A7CEABC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19547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1854AF-8597-4DA3-96D5-2C71965EF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A841432-F86B-424C-AAAF-30718D326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7D0200-45A9-4A06-A17D-B31B86C8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128365F-FF32-47E5-8E14-805548B9B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375C066-9F13-477E-B032-C687434F9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2564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1B8694-3497-49AD-8B62-B70587209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F7E93C5-8066-4653-AC59-4FC2A997F3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6BF58F7-BB7E-4A7A-A927-CB82383DBE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255E61A-BF57-4B1E-8998-2AA59CB3E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DBA070E-4306-4BB7-85BE-14B11009E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97E1F4F-B35F-455D-9B60-0BB81F8A4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60356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ACCC9C-A2F7-4FD2-9C9C-B76C62226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3365DAC-D5B2-4A6E-AEF7-407FD428D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698AF45-ED59-4AF8-871A-C662F8CA3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E7CF59F-1378-4F79-8A39-4F0A842C50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6DDDA68-ED3B-4663-BB4D-A91EE43CD3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8AFEFF1-5114-46F1-87B2-A98B0E02A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A28ABAA-B022-48C0-8777-3D120F72F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AFDBD4F-6F8D-4BE9-B04A-BE1B19EDB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06116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9375CB-1648-4931-ADAE-B278FFABE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B0BC0-4F18-4544-8B7D-96DC6C9AC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7A96649-F6BB-48B9-B7DC-64652D84B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05119C5-D892-423A-94CB-676DA17A2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40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AE13350-F80B-4CAC-901A-EE0829D78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2745A11-D6FA-4691-BAA0-CFB84DC01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E052248-D37D-4FD4-85AB-CADF14AEC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7834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622CBD-DE67-41BA-A058-13365BA8E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852FFE-C517-4A19-B905-5610A59FC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D825013-EA38-438C-A9E9-CF710895BF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80C5C93-B991-4F05-B24C-E7E7C6395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A754920-F68B-4910-89C5-FB65F7C8E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4951716-B021-4CA5-8A63-36ABC234A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48326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1E3C4D-C030-4B5C-B11D-9BE856DA9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F8F1710-DC4E-41F9-A642-8BEEBFE334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F0F9207-5755-493B-B655-A95D80C96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54A6811-8DD8-4E30-AC0B-A214C19A3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2B5D8ED-73F0-4061-A421-2EE67136E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F14726F-42E1-47D3-86BB-4F2109C9E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9379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92E118-5CC3-42C6-8C8C-F9A1DA4CB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07C0B91-3A17-4C0D-8E95-554A1C04A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877BE6-A1CF-45B0-8B65-9B9183AA9B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927E6-0955-4DB8-8FFC-27E2ADBAA5DA}" type="datetimeFigureOut">
              <a:rPr lang="es-CO" smtClean="0"/>
              <a:t>21/06/2019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5FD42E-5486-4471-ADB9-14807D15A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7ADC68A-64A9-40CB-A278-D39F1A2857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EF1BB-34F9-483E-9153-41DD732207F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3105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drd.gov.co/transparencia/presupuesto/estados-financieros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2509DB6-7FB2-4778-9D16-A89CCC936D64}"/>
              </a:ext>
            </a:extLst>
          </p:cNvPr>
          <p:cNvSpPr txBox="1"/>
          <p:nvPr/>
        </p:nvSpPr>
        <p:spPr>
          <a:xfrm>
            <a:off x="2213440" y="2055945"/>
            <a:ext cx="7704856" cy="19389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COMITÉ INSTITUCIONAL DE COORDINACIÓN DE CONTROL INTERNO CICCI – IDRD</a:t>
            </a:r>
          </a:p>
          <a:p>
            <a:pPr marL="0" marR="0" indent="0" algn="ctr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3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Junio 25 de 2019</a:t>
            </a:r>
          </a:p>
        </p:txBody>
      </p:sp>
    </p:spTree>
    <p:extLst>
      <p:ext uri="{BB962C8B-B14F-4D97-AF65-F5344CB8AC3E}">
        <p14:creationId xmlns:p14="http://schemas.microsoft.com/office/powerpoint/2010/main" val="1093320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115491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ESTADO DEL SISTEMA DE CONTROL INTERNO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32A83923-7E07-4094-BC39-3545C93CCE8F}"/>
              </a:ext>
            </a:extLst>
          </p:cNvPr>
          <p:cNvGrpSpPr/>
          <p:nvPr/>
        </p:nvGrpSpPr>
        <p:grpSpPr>
          <a:xfrm>
            <a:off x="8610290" y="4353828"/>
            <a:ext cx="3311511" cy="2255834"/>
            <a:chOff x="4024288" y="2641273"/>
            <a:chExt cx="3311511" cy="2255834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478FB2A6-B199-4CAB-9EB7-A7FE11CAD522}"/>
                </a:ext>
              </a:extLst>
            </p:cNvPr>
            <p:cNvGrpSpPr/>
            <p:nvPr/>
          </p:nvGrpSpPr>
          <p:grpSpPr>
            <a:xfrm>
              <a:off x="4028235" y="2641273"/>
              <a:ext cx="3307564" cy="2255834"/>
              <a:chOff x="3545156" y="3424206"/>
              <a:chExt cx="3307564" cy="2255834"/>
            </a:xfrm>
          </p:grpSpPr>
          <p:sp>
            <p:nvSpPr>
              <p:cNvPr id="3" name="Pentágono 2">
                <a:extLst>
                  <a:ext uri="{FF2B5EF4-FFF2-40B4-BE49-F238E27FC236}">
                    <a16:creationId xmlns:a16="http://schemas.microsoft.com/office/drawing/2014/main" id="{8892E782-B3AA-4859-9B55-73F7A81796C1}"/>
                  </a:ext>
                </a:extLst>
              </p:cNvPr>
              <p:cNvSpPr/>
              <p:nvPr/>
            </p:nvSpPr>
            <p:spPr>
              <a:xfrm>
                <a:off x="5058426" y="3424206"/>
                <a:ext cx="1794294" cy="1664898"/>
              </a:xfrm>
              <a:prstGeom prst="pentagon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CO" sz="4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SCI</a:t>
                </a:r>
              </a:p>
            </p:txBody>
          </p:sp>
          <p:sp>
            <p:nvSpPr>
              <p:cNvPr id="11" name="Pentágono 10">
                <a:extLst>
                  <a:ext uri="{FF2B5EF4-FFF2-40B4-BE49-F238E27FC236}">
                    <a16:creationId xmlns:a16="http://schemas.microsoft.com/office/drawing/2014/main" id="{01E0EF55-B4F5-40C7-83E0-342D673DDB8F}"/>
                  </a:ext>
                </a:extLst>
              </p:cNvPr>
              <p:cNvSpPr/>
              <p:nvPr/>
            </p:nvSpPr>
            <p:spPr>
              <a:xfrm rot="2141791">
                <a:off x="3545156" y="4015142"/>
                <a:ext cx="1794294" cy="1664898"/>
              </a:xfrm>
              <a:prstGeom prst="pentagon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D30F5126-0D9D-4CD5-AA4B-F8045E932CD1}"/>
                </a:ext>
              </a:extLst>
            </p:cNvPr>
            <p:cNvSpPr txBox="1"/>
            <p:nvPr/>
          </p:nvSpPr>
          <p:spPr>
            <a:xfrm>
              <a:off x="4024288" y="3971409"/>
              <a:ext cx="1759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ACTIVIDADES DE MONITOREO</a:t>
              </a:r>
            </a:p>
          </p:txBody>
        </p: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CD2944F-12F4-4B55-A283-C9C0ABF0709F}"/>
              </a:ext>
            </a:extLst>
          </p:cNvPr>
          <p:cNvSpPr txBox="1"/>
          <p:nvPr/>
        </p:nvSpPr>
        <p:spPr>
          <a:xfrm>
            <a:off x="705820" y="565119"/>
            <a:ext cx="6371105" cy="3693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RESULTADOS AUDITORIAS INTERNAS 2019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2974390-7B95-41B7-A716-6B8E03C41081}"/>
              </a:ext>
            </a:extLst>
          </p:cNvPr>
          <p:cNvSpPr txBox="1"/>
          <p:nvPr/>
        </p:nvSpPr>
        <p:spPr>
          <a:xfrm>
            <a:off x="983191" y="1786795"/>
            <a:ext cx="399462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AUDITORIAS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Conforme al desarrollo del Plan Anual de Auditorias, para el primer semestre de 2019 se tienen proyectado: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Auditorias al proceso de Planeación a la Gestión, Gestión de Comunicaciones y Gestión de recursos físicos, las cuales se encuentra en desarrollo, para fecha de entrena Junio 28 de 2019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Respecto a Auditorias a Asuntos, se entregó informe final sobre Otorgamiento a clubes Deportivos y Decreto 371 – Atención al ciudadano; en desarrollo se encuentran Cobertura Poblacional y al Decreto  371 – Contratación estatal, las cuales se encuentra en desarrollo, para fecha de entrena Junio 28 de 2019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155825" algn="l"/>
              </a:tabLst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A9875BAE-C4D1-4585-BB94-DC3805D2C3A3}"/>
              </a:ext>
            </a:extLst>
          </p:cNvPr>
          <p:cNvGrpSpPr/>
          <p:nvPr/>
        </p:nvGrpSpPr>
        <p:grpSpPr>
          <a:xfrm>
            <a:off x="777348" y="909815"/>
            <a:ext cx="8533520" cy="605693"/>
            <a:chOff x="777348" y="1194486"/>
            <a:chExt cx="8533520" cy="605693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3011B14B-1340-4357-A71E-5895DDEBDA5C}"/>
                </a:ext>
              </a:extLst>
            </p:cNvPr>
            <p:cNvGrpSpPr/>
            <p:nvPr/>
          </p:nvGrpSpPr>
          <p:grpSpPr>
            <a:xfrm>
              <a:off x="777348" y="1271191"/>
              <a:ext cx="2118697" cy="452281"/>
              <a:chOff x="848790" y="1208370"/>
              <a:chExt cx="2118697" cy="452281"/>
            </a:xfrm>
          </p:grpSpPr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380E7FD1-F55D-47A3-B7E5-C15B6AC03E8D}"/>
                  </a:ext>
                </a:extLst>
              </p:cNvPr>
              <p:cNvSpPr txBox="1"/>
              <p:nvPr/>
            </p:nvSpPr>
            <p:spPr>
              <a:xfrm>
                <a:off x="1219055" y="1262652"/>
                <a:ext cx="17484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300"/>
                  </a:spcBef>
                  <a:spcAft>
                    <a:spcPts val="300"/>
                  </a:spcAft>
                  <a:tabLst>
                    <a:tab pos="2155825" algn="l"/>
                  </a:tabLst>
                </a:pPr>
                <a:r>
                  <a:rPr lang="es-CO" dirty="0">
                    <a:latin typeface="Arial" panose="020B0604020202020204" pitchFamily="34" charset="0"/>
                    <a:cs typeface="Arial" panose="020B0604020202020204" pitchFamily="34" charset="0"/>
                  </a:rPr>
                  <a:t>4 Fortalezas </a:t>
                </a:r>
              </a:p>
            </p:txBody>
          </p:sp>
          <p:pic>
            <p:nvPicPr>
              <p:cNvPr id="18" name="Imagen 1">
                <a:extLst>
                  <a:ext uri="{FF2B5EF4-FFF2-40B4-BE49-F238E27FC236}">
                    <a16:creationId xmlns:a16="http://schemas.microsoft.com/office/drawing/2014/main" id="{A659ED25-9ADE-4B21-A3C0-573EB716DD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8790" y="1208370"/>
                <a:ext cx="474479" cy="452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Grupo 6">
              <a:extLst>
                <a:ext uri="{FF2B5EF4-FFF2-40B4-BE49-F238E27FC236}">
                  <a16:creationId xmlns:a16="http://schemas.microsoft.com/office/drawing/2014/main" id="{4A5A8555-AB7E-48B0-ACAD-CF53C560FEF9}"/>
                </a:ext>
              </a:extLst>
            </p:cNvPr>
            <p:cNvGrpSpPr/>
            <p:nvPr/>
          </p:nvGrpSpPr>
          <p:grpSpPr>
            <a:xfrm>
              <a:off x="3193178" y="1315255"/>
              <a:ext cx="3750065" cy="408217"/>
              <a:chOff x="3693510" y="1263740"/>
              <a:chExt cx="3750065" cy="408217"/>
            </a:xfrm>
          </p:grpSpPr>
          <p:pic>
            <p:nvPicPr>
              <p:cNvPr id="19" name="Imagen 4">
                <a:extLst>
                  <a:ext uri="{FF2B5EF4-FFF2-40B4-BE49-F238E27FC236}">
                    <a16:creationId xmlns:a16="http://schemas.microsoft.com/office/drawing/2014/main" id="{45CED026-8DA9-4570-B7FD-42C38889D0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93510" y="1263740"/>
                <a:ext cx="522559" cy="4026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E4BF9A29-08B1-4FD2-A92D-723E437D8B4E}"/>
                  </a:ext>
                </a:extLst>
              </p:cNvPr>
              <p:cNvSpPr txBox="1"/>
              <p:nvPr/>
            </p:nvSpPr>
            <p:spPr>
              <a:xfrm>
                <a:off x="4189489" y="1302625"/>
                <a:ext cx="32540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300"/>
                  </a:spcBef>
                  <a:spcAft>
                    <a:spcPts val="300"/>
                  </a:spcAft>
                  <a:tabLst>
                    <a:tab pos="2155825" algn="l"/>
                  </a:tabLst>
                </a:pPr>
                <a:r>
                  <a:rPr lang="es-CO" dirty="0">
                    <a:latin typeface="Arial" panose="020B0604020202020204" pitchFamily="34" charset="0"/>
                    <a:cs typeface="Arial" panose="020B0604020202020204" pitchFamily="34" charset="0"/>
                  </a:rPr>
                  <a:t>12 Oportunidades de mejora</a:t>
                </a:r>
              </a:p>
            </p:txBody>
          </p:sp>
        </p:grpSp>
        <p:grpSp>
          <p:nvGrpSpPr>
            <p:cNvPr id="9" name="Grupo 8">
              <a:extLst>
                <a:ext uri="{FF2B5EF4-FFF2-40B4-BE49-F238E27FC236}">
                  <a16:creationId xmlns:a16="http://schemas.microsoft.com/office/drawing/2014/main" id="{18E73C56-19A9-4953-9806-A1BBC79FEFF6}"/>
                </a:ext>
              </a:extLst>
            </p:cNvPr>
            <p:cNvGrpSpPr/>
            <p:nvPr/>
          </p:nvGrpSpPr>
          <p:grpSpPr>
            <a:xfrm>
              <a:off x="7110115" y="1194486"/>
              <a:ext cx="2200753" cy="605693"/>
              <a:chOff x="7420665" y="1194486"/>
              <a:chExt cx="2200753" cy="605693"/>
            </a:xfrm>
          </p:grpSpPr>
          <p:pic>
            <p:nvPicPr>
              <p:cNvPr id="2" name="Imagen 1">
                <a:extLst>
                  <a:ext uri="{FF2B5EF4-FFF2-40B4-BE49-F238E27FC236}">
                    <a16:creationId xmlns:a16="http://schemas.microsoft.com/office/drawing/2014/main" id="{A5FAB96F-8484-483A-9311-C0325FF92B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20665" y="1194486"/>
                <a:ext cx="605693" cy="605693"/>
              </a:xfrm>
              <a:prstGeom prst="rect">
                <a:avLst/>
              </a:prstGeom>
            </p:spPr>
          </p:pic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83840F33-EAAA-4932-AEFC-C9D369998B8C}"/>
                  </a:ext>
                </a:extLst>
              </p:cNvPr>
              <p:cNvSpPr txBox="1"/>
              <p:nvPr/>
            </p:nvSpPr>
            <p:spPr>
              <a:xfrm>
                <a:off x="7910871" y="1351348"/>
                <a:ext cx="17105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Bef>
                    <a:spcPts val="300"/>
                  </a:spcBef>
                  <a:spcAft>
                    <a:spcPts val="300"/>
                  </a:spcAft>
                  <a:tabLst>
                    <a:tab pos="2155825" algn="l"/>
                  </a:tabLst>
                </a:pPr>
                <a:r>
                  <a:rPr lang="es-CO" dirty="0">
                    <a:latin typeface="Arial" panose="020B0604020202020204" pitchFamily="34" charset="0"/>
                    <a:cs typeface="Arial" panose="020B0604020202020204" pitchFamily="34" charset="0"/>
                  </a:rPr>
                  <a:t>13 Hallazgos</a:t>
                </a:r>
              </a:p>
            </p:txBody>
          </p:sp>
        </p:grpSp>
      </p:grp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4A5A658-C75E-4B46-BDA9-09F418ED9642}"/>
              </a:ext>
            </a:extLst>
          </p:cNvPr>
          <p:cNvSpPr txBox="1"/>
          <p:nvPr/>
        </p:nvSpPr>
        <p:spPr>
          <a:xfrm rot="16200000">
            <a:off x="-1251511" y="3675275"/>
            <a:ext cx="3762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155825" algn="l"/>
              </a:tabLst>
            </a:pPr>
            <a:r>
              <a:rPr lang="es-CO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TEMATICA</a:t>
            </a:r>
          </a:p>
        </p:txBody>
      </p:sp>
      <p:sp>
        <p:nvSpPr>
          <p:cNvPr id="12" name="Rectángulo 11"/>
          <p:cNvSpPr/>
          <p:nvPr/>
        </p:nvSpPr>
        <p:spPr>
          <a:xfrm>
            <a:off x="5410899" y="1769954"/>
            <a:ext cx="530133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SEGUIMIENTOS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Conforme al desarrollo del Plan Anual de Auditorias, para el primer semestre de 2019 se tienen proyectados, de los cuales;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CEFES: Terminado seguimiento del primer trimestre, en curso el correspondiente al segundo trimestre. 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Preparación para Juegos Nacionales, en desarrollo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Gestión de comité de Conciliación, entregado 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Ley 1712 transparencia y acceso a la información, entregado</a:t>
            </a: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Cumplimiento de planes institucionales, entregados los que tenían vencimiento para el primer trimestre y cuatrimestre y pendiente seguimiento segundo trimestre, mediante Informe de instrumentos de gestión a cada dependencia</a:t>
            </a:r>
          </a:p>
        </p:txBody>
      </p:sp>
    </p:spTree>
    <p:extLst>
      <p:ext uri="{BB962C8B-B14F-4D97-AF65-F5344CB8AC3E}">
        <p14:creationId xmlns:p14="http://schemas.microsoft.com/office/powerpoint/2010/main" val="534955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513" y="6114023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115491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ESTADO DEL SISTEMA DE CONTROL INTERNO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32A83923-7E07-4094-BC39-3545C93CCE8F}"/>
              </a:ext>
            </a:extLst>
          </p:cNvPr>
          <p:cNvGrpSpPr/>
          <p:nvPr/>
        </p:nvGrpSpPr>
        <p:grpSpPr>
          <a:xfrm>
            <a:off x="7371379" y="3632575"/>
            <a:ext cx="3575282" cy="2580383"/>
            <a:chOff x="3741723" y="2282192"/>
            <a:chExt cx="3575282" cy="2580383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478FB2A6-B199-4CAB-9EB7-A7FE11CAD522}"/>
                </a:ext>
              </a:extLst>
            </p:cNvPr>
            <p:cNvGrpSpPr/>
            <p:nvPr/>
          </p:nvGrpSpPr>
          <p:grpSpPr>
            <a:xfrm>
              <a:off x="3756727" y="2282192"/>
              <a:ext cx="3560278" cy="2580383"/>
              <a:chOff x="3273648" y="3065125"/>
              <a:chExt cx="3560278" cy="2580383"/>
            </a:xfrm>
          </p:grpSpPr>
          <p:sp>
            <p:nvSpPr>
              <p:cNvPr id="3" name="Pentágono 2">
                <a:extLst>
                  <a:ext uri="{FF2B5EF4-FFF2-40B4-BE49-F238E27FC236}">
                    <a16:creationId xmlns:a16="http://schemas.microsoft.com/office/drawing/2014/main" id="{8892E782-B3AA-4859-9B55-73F7A81796C1}"/>
                  </a:ext>
                </a:extLst>
              </p:cNvPr>
              <p:cNvSpPr/>
              <p:nvPr/>
            </p:nvSpPr>
            <p:spPr>
              <a:xfrm>
                <a:off x="5039632" y="3065125"/>
                <a:ext cx="1794294" cy="1664898"/>
              </a:xfrm>
              <a:prstGeom prst="pentagon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CO" sz="4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SCI</a:t>
                </a:r>
              </a:p>
            </p:txBody>
          </p:sp>
          <p:sp>
            <p:nvSpPr>
              <p:cNvPr id="11" name="Pentágono 10">
                <a:extLst>
                  <a:ext uri="{FF2B5EF4-FFF2-40B4-BE49-F238E27FC236}">
                    <a16:creationId xmlns:a16="http://schemas.microsoft.com/office/drawing/2014/main" id="{01E0EF55-B4F5-40C7-83E0-342D673DDB8F}"/>
                  </a:ext>
                </a:extLst>
              </p:cNvPr>
              <p:cNvSpPr/>
              <p:nvPr/>
            </p:nvSpPr>
            <p:spPr>
              <a:xfrm rot="2141791">
                <a:off x="3273648" y="3863674"/>
                <a:ext cx="1794294" cy="1781834"/>
              </a:xfrm>
              <a:prstGeom prst="pentagon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D30F5126-0D9D-4CD5-AA4B-F8045E932CD1}"/>
                </a:ext>
              </a:extLst>
            </p:cNvPr>
            <p:cNvSpPr txBox="1"/>
            <p:nvPr/>
          </p:nvSpPr>
          <p:spPr>
            <a:xfrm>
              <a:off x="3741723" y="3827969"/>
              <a:ext cx="1759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ACTIVIDADES DE MONITOREO</a:t>
              </a:r>
            </a:p>
          </p:txBody>
        </p: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CD2944F-12F4-4B55-A283-C9C0ABF0709F}"/>
              </a:ext>
            </a:extLst>
          </p:cNvPr>
          <p:cNvSpPr txBox="1"/>
          <p:nvPr/>
        </p:nvSpPr>
        <p:spPr>
          <a:xfrm>
            <a:off x="705820" y="565119"/>
            <a:ext cx="6371105" cy="64633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RESULTADOS AUDITORIAS EXTERNAS </a:t>
            </a:r>
          </a:p>
          <a:p>
            <a:pPr lvl="1" algn="just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A JUNIO 25 DE 2019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2974390-7B95-41B7-A716-6B8E03C41081}"/>
              </a:ext>
            </a:extLst>
          </p:cNvPr>
          <p:cNvSpPr txBox="1"/>
          <p:nvPr/>
        </p:nvSpPr>
        <p:spPr>
          <a:xfrm>
            <a:off x="879191" y="1366570"/>
            <a:ext cx="5766190" cy="4747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2155825" algn="l"/>
              </a:tabLst>
            </a:pPr>
            <a:r>
              <a:rPr lang="es-CO" sz="14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CONTRALORIA DE BOGOTÁ</a:t>
            </a:r>
            <a:endParaRPr lang="es-CO" sz="1400" dirty="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La Contraloría de Bogotá, efectuó el seguimiento y evaluación al Plan de Mejoramiento del Instituto Distrital de Recreación y Deporte  - IDRD; obteniéndose como resultado de dicho análisis, un total  de 101 acciones cerradas con eficacia del 100%.</a:t>
            </a:r>
          </a:p>
          <a:p>
            <a:pPr lvl="1"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Así las cosas, de ejercicios de auditorias anteriores, quedan 71 hallazgos, de los cuales, a 31 de marzo de 2019,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14 se encontraban con término ejecución y 89 acciones por ejecutar sin vencimiento </a:t>
            </a:r>
          </a:p>
          <a:p>
            <a:pPr lvl="1"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Para el ejercicio de Auditoria de Regularidad, con corte a 31 de diciembre de 2018, realizado en 2019, resultan 34 hallazgos administrativos. De éstos, a 17 les procede acciones disciplinarias,  a uno procede acción penal y otro, procede carácter fiscal.</a:t>
            </a:r>
          </a:p>
          <a:p>
            <a:pPr lvl="1"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El IDRD se encuentra en formulación de Plan de Mejoramiento e implementación de acciones para tratar los hallazgos reportados. </a:t>
            </a:r>
          </a:p>
          <a:p>
            <a:pPr lvl="1"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Los compromisos son 9 para la STC, 2 para STP, 12 para STRD, 6 para SAF, 3 para SC, 1 para Costos y 1 para Planeación. Acciones que se incluirán en el plan.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18E73C56-19A9-4953-9806-A1BBC79FEFF6}"/>
              </a:ext>
            </a:extLst>
          </p:cNvPr>
          <p:cNvGrpSpPr/>
          <p:nvPr/>
        </p:nvGrpSpPr>
        <p:grpSpPr>
          <a:xfrm>
            <a:off x="7598048" y="102895"/>
            <a:ext cx="3124841" cy="1031387"/>
            <a:chOff x="7420665" y="1194486"/>
            <a:chExt cx="2222543" cy="605693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A5FAB96F-8484-483A-9311-C0325FF92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20665" y="1194486"/>
              <a:ext cx="605693" cy="605693"/>
            </a:xfrm>
            <a:prstGeom prst="rect">
              <a:avLst/>
            </a:prstGeom>
          </p:spPr>
        </p:pic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83840F33-EAAA-4932-AEFC-C9D369998B8C}"/>
                </a:ext>
              </a:extLst>
            </p:cNvPr>
            <p:cNvSpPr txBox="1"/>
            <p:nvPr/>
          </p:nvSpPr>
          <p:spPr>
            <a:xfrm>
              <a:off x="7932661" y="1388484"/>
              <a:ext cx="1710547" cy="2168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spcBef>
                  <a:spcPts val="300"/>
                </a:spcBef>
                <a:spcAft>
                  <a:spcPts val="300"/>
                </a:spcAft>
                <a:tabLst>
                  <a:tab pos="2155825" algn="l"/>
                </a:tabLst>
              </a:pPr>
              <a:r>
                <a:rPr lang="es-CO" dirty="0">
                  <a:latin typeface="Arial" panose="020B0604020202020204" pitchFamily="34" charset="0"/>
                  <a:cs typeface="Arial" panose="020B0604020202020204" pitchFamily="34" charset="0"/>
                </a:rPr>
                <a:t>113 Hallazgos</a:t>
              </a:r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690ED631-3042-46F3-9366-93F9B1D0FF77}"/>
              </a:ext>
            </a:extLst>
          </p:cNvPr>
          <p:cNvSpPr txBox="1"/>
          <p:nvPr/>
        </p:nvSpPr>
        <p:spPr>
          <a:xfrm>
            <a:off x="7220310" y="1383746"/>
            <a:ext cx="4569124" cy="120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2155825" algn="l"/>
              </a:tabLst>
            </a:pPr>
            <a:r>
              <a:rPr lang="es-CO" sz="14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VEEDURIA DISTRITAL </a:t>
            </a:r>
            <a:endParaRPr lang="es-CO" sz="1400" dirty="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Actualmente se encuentran 4 hallazgos, con 5 acciones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en ejecución, 3 para la Subdirección de Contratación  y 2 para la Subdirección de Construcciones.</a:t>
            </a:r>
            <a:endParaRPr lang="es-CO" sz="1400" dirty="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D2F34D2-32C8-4C09-90C9-5F70B76DD658}"/>
              </a:ext>
            </a:extLst>
          </p:cNvPr>
          <p:cNvSpPr txBox="1"/>
          <p:nvPr/>
        </p:nvSpPr>
        <p:spPr>
          <a:xfrm rot="16200000">
            <a:off x="-1769084" y="3354020"/>
            <a:ext cx="4585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155825" algn="l"/>
              </a:tabLst>
            </a:pPr>
            <a:r>
              <a:rPr lang="es-CO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TEMATICA</a:t>
            </a:r>
          </a:p>
        </p:txBody>
      </p:sp>
      <p:sp>
        <p:nvSpPr>
          <p:cNvPr id="18" name="CuadroTexto 17">
            <a:extLst/>
          </p:cNvPr>
          <p:cNvSpPr txBox="1"/>
          <p:nvPr/>
        </p:nvSpPr>
        <p:spPr>
          <a:xfrm>
            <a:off x="7119015" y="2841233"/>
            <a:ext cx="4569124" cy="777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2155825" algn="l"/>
              </a:tabLst>
            </a:pPr>
            <a:r>
              <a:rPr lang="es-CO" sz="1400" b="1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ARCHIVO GENERAL DE LA NACIÓN</a:t>
            </a:r>
            <a:endParaRPr lang="es-CO" sz="1400" dirty="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Actualmente se encuentran 4 hallazgos y 11 acciones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en ejecución.</a:t>
            </a:r>
            <a:endParaRPr lang="es-CO" sz="1400" dirty="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CuadroTexto 18">
            <a:extLst/>
          </p:cNvPr>
          <p:cNvSpPr txBox="1"/>
          <p:nvPr/>
        </p:nvSpPr>
        <p:spPr>
          <a:xfrm>
            <a:off x="8363015" y="764950"/>
            <a:ext cx="2404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119 Acciones</a:t>
            </a:r>
          </a:p>
        </p:txBody>
      </p:sp>
    </p:spTree>
    <p:extLst>
      <p:ext uri="{BB962C8B-B14F-4D97-AF65-F5344CB8AC3E}">
        <p14:creationId xmlns:p14="http://schemas.microsoft.com/office/powerpoint/2010/main" val="2877107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7" y="6247631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115491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ESTADO DEL SISTEMA DE CONTROL INTERNO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32A83923-7E07-4094-BC39-3545C93CCE8F}"/>
              </a:ext>
            </a:extLst>
          </p:cNvPr>
          <p:cNvGrpSpPr/>
          <p:nvPr/>
        </p:nvGrpSpPr>
        <p:grpSpPr>
          <a:xfrm>
            <a:off x="7768892" y="2832804"/>
            <a:ext cx="3419836" cy="3118808"/>
            <a:chOff x="3996886" y="1792613"/>
            <a:chExt cx="3419836" cy="3118808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478FB2A6-B199-4CAB-9EB7-A7FE11CAD522}"/>
                </a:ext>
              </a:extLst>
            </p:cNvPr>
            <p:cNvGrpSpPr/>
            <p:nvPr/>
          </p:nvGrpSpPr>
          <p:grpSpPr>
            <a:xfrm>
              <a:off x="4072689" y="1792613"/>
              <a:ext cx="3344033" cy="3118808"/>
              <a:chOff x="3589610" y="2575546"/>
              <a:chExt cx="3344033" cy="3118808"/>
            </a:xfrm>
          </p:grpSpPr>
          <p:sp>
            <p:nvSpPr>
              <p:cNvPr id="3" name="Pentágono 2">
                <a:extLst>
                  <a:ext uri="{FF2B5EF4-FFF2-40B4-BE49-F238E27FC236}">
                    <a16:creationId xmlns:a16="http://schemas.microsoft.com/office/drawing/2014/main" id="{8892E782-B3AA-4859-9B55-73F7A81796C1}"/>
                  </a:ext>
                </a:extLst>
              </p:cNvPr>
              <p:cNvSpPr/>
              <p:nvPr/>
            </p:nvSpPr>
            <p:spPr>
              <a:xfrm>
                <a:off x="5139349" y="2575546"/>
                <a:ext cx="1794294" cy="1597312"/>
              </a:xfrm>
              <a:prstGeom prst="pentagon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CO" sz="4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SCI</a:t>
                </a:r>
              </a:p>
            </p:txBody>
          </p:sp>
          <p:sp>
            <p:nvSpPr>
              <p:cNvPr id="11" name="Pentágono 10">
                <a:extLst>
                  <a:ext uri="{FF2B5EF4-FFF2-40B4-BE49-F238E27FC236}">
                    <a16:creationId xmlns:a16="http://schemas.microsoft.com/office/drawing/2014/main" id="{01E0EF55-B4F5-40C7-83E0-342D673DDB8F}"/>
                  </a:ext>
                </a:extLst>
              </p:cNvPr>
              <p:cNvSpPr/>
              <p:nvPr/>
            </p:nvSpPr>
            <p:spPr>
              <a:xfrm rot="2141791">
                <a:off x="3589610" y="3877085"/>
                <a:ext cx="1794294" cy="1817269"/>
              </a:xfrm>
              <a:prstGeom prst="pentagon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D30F5126-0D9D-4CD5-AA4B-F8045E932CD1}"/>
                </a:ext>
              </a:extLst>
            </p:cNvPr>
            <p:cNvSpPr txBox="1"/>
            <p:nvPr/>
          </p:nvSpPr>
          <p:spPr>
            <a:xfrm>
              <a:off x="3996886" y="3914206"/>
              <a:ext cx="1759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ACTIVIDADES DE MONITOREO</a:t>
              </a:r>
            </a:p>
          </p:txBody>
        </p: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CD2944F-12F4-4B55-A283-C9C0ABF0709F}"/>
              </a:ext>
            </a:extLst>
          </p:cNvPr>
          <p:cNvSpPr txBox="1"/>
          <p:nvPr/>
        </p:nvSpPr>
        <p:spPr>
          <a:xfrm>
            <a:off x="705820" y="720392"/>
            <a:ext cx="6371105" cy="646331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PLAN DE MEJORAMIENTO INTERNO 2019</a:t>
            </a:r>
          </a:p>
          <a:p>
            <a:pPr lvl="1" algn="just"/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A corte 25 de junio de 2019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18E73C56-19A9-4953-9806-A1BBC79FEFF6}"/>
              </a:ext>
            </a:extLst>
          </p:cNvPr>
          <p:cNvGrpSpPr/>
          <p:nvPr/>
        </p:nvGrpSpPr>
        <p:grpSpPr>
          <a:xfrm>
            <a:off x="7659338" y="1785679"/>
            <a:ext cx="3470192" cy="605693"/>
            <a:chOff x="7420665" y="1194486"/>
            <a:chExt cx="3470192" cy="605693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A5FAB96F-8484-483A-9311-C0325FF92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20665" y="1194486"/>
              <a:ext cx="605693" cy="605693"/>
            </a:xfrm>
            <a:prstGeom prst="rect">
              <a:avLst/>
            </a:prstGeom>
          </p:spPr>
        </p:pic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83840F33-EAAA-4932-AEFC-C9D369998B8C}"/>
                </a:ext>
              </a:extLst>
            </p:cNvPr>
            <p:cNvSpPr txBox="1"/>
            <p:nvPr/>
          </p:nvSpPr>
          <p:spPr>
            <a:xfrm>
              <a:off x="8026358" y="1312666"/>
              <a:ext cx="2864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spcBef>
                  <a:spcPts val="300"/>
                </a:spcBef>
                <a:spcAft>
                  <a:spcPts val="300"/>
                </a:spcAft>
                <a:tabLst>
                  <a:tab pos="2155825" algn="l"/>
                </a:tabLst>
              </a:pPr>
              <a:r>
                <a:rPr lang="es-CO" dirty="0">
                  <a:latin typeface="Arial" panose="020B0604020202020204" pitchFamily="34" charset="0"/>
                  <a:cs typeface="Arial" panose="020B0604020202020204" pitchFamily="34" charset="0"/>
                </a:rPr>
                <a:t> 128 Hallazgos</a:t>
              </a:r>
            </a:p>
          </p:txBody>
        </p:sp>
      </p:grp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0AC33DD-058F-4F4D-9F93-33C2CF28165C}"/>
              </a:ext>
            </a:extLst>
          </p:cNvPr>
          <p:cNvSpPr txBox="1"/>
          <p:nvPr/>
        </p:nvSpPr>
        <p:spPr>
          <a:xfrm>
            <a:off x="874033" y="5651504"/>
            <a:ext cx="2438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  <a:tabLst>
                <a:tab pos="2155825" algn="l"/>
              </a:tabLst>
            </a:pPr>
            <a:r>
              <a:rPr lang="es-CO" sz="1000" dirty="0">
                <a:latin typeface="Arial" panose="020B0604020202020204" pitchFamily="34" charset="0"/>
                <a:cs typeface="Arial" panose="020B0604020202020204" pitchFamily="34" charset="0"/>
              </a:rPr>
              <a:t>Fuente: Solución 20-jun-19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849" y="1545019"/>
            <a:ext cx="5801045" cy="405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3711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246350" y="858765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ESTADO DEL SISTEMA DE CONTROL INTERNO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32A83923-7E07-4094-BC39-3545C93CCE8F}"/>
              </a:ext>
            </a:extLst>
          </p:cNvPr>
          <p:cNvGrpSpPr/>
          <p:nvPr/>
        </p:nvGrpSpPr>
        <p:grpSpPr>
          <a:xfrm>
            <a:off x="8318984" y="1876738"/>
            <a:ext cx="3554083" cy="2926644"/>
            <a:chOff x="3781716" y="2641273"/>
            <a:chExt cx="3554083" cy="2228963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478FB2A6-B199-4CAB-9EB7-A7FE11CAD522}"/>
                </a:ext>
              </a:extLst>
            </p:cNvPr>
            <p:cNvGrpSpPr/>
            <p:nvPr/>
          </p:nvGrpSpPr>
          <p:grpSpPr>
            <a:xfrm>
              <a:off x="3918661" y="2641273"/>
              <a:ext cx="3417138" cy="2228963"/>
              <a:chOff x="3435582" y="3424206"/>
              <a:chExt cx="3417138" cy="2228963"/>
            </a:xfrm>
          </p:grpSpPr>
          <p:sp>
            <p:nvSpPr>
              <p:cNvPr id="3" name="Pentágono 2">
                <a:extLst>
                  <a:ext uri="{FF2B5EF4-FFF2-40B4-BE49-F238E27FC236}">
                    <a16:creationId xmlns:a16="http://schemas.microsoft.com/office/drawing/2014/main" id="{8892E782-B3AA-4859-9B55-73F7A81796C1}"/>
                  </a:ext>
                </a:extLst>
              </p:cNvPr>
              <p:cNvSpPr/>
              <p:nvPr/>
            </p:nvSpPr>
            <p:spPr>
              <a:xfrm>
                <a:off x="5058426" y="3424206"/>
                <a:ext cx="1794294" cy="1664898"/>
              </a:xfrm>
              <a:prstGeom prst="pentagon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CO" sz="4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SCI</a:t>
                </a:r>
              </a:p>
            </p:txBody>
          </p:sp>
          <p:sp>
            <p:nvSpPr>
              <p:cNvPr id="11" name="Pentágono 10">
                <a:extLst>
                  <a:ext uri="{FF2B5EF4-FFF2-40B4-BE49-F238E27FC236}">
                    <a16:creationId xmlns:a16="http://schemas.microsoft.com/office/drawing/2014/main" id="{01E0EF55-B4F5-40C7-83E0-342D673DDB8F}"/>
                  </a:ext>
                </a:extLst>
              </p:cNvPr>
              <p:cNvSpPr/>
              <p:nvPr/>
            </p:nvSpPr>
            <p:spPr>
              <a:xfrm rot="2141791">
                <a:off x="3435582" y="4274317"/>
                <a:ext cx="1794294" cy="1378852"/>
              </a:xfrm>
              <a:prstGeom prst="pentagon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D30F5126-0D9D-4CD5-AA4B-F8045E932CD1}"/>
                </a:ext>
              </a:extLst>
            </p:cNvPr>
            <p:cNvSpPr txBox="1"/>
            <p:nvPr/>
          </p:nvSpPr>
          <p:spPr>
            <a:xfrm>
              <a:off x="3781716" y="4168784"/>
              <a:ext cx="175978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ACTIVIDADES DE MONITOREO</a:t>
              </a:r>
            </a:p>
          </p:txBody>
        </p: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CD2944F-12F4-4B55-A283-C9C0ABF0709F}"/>
              </a:ext>
            </a:extLst>
          </p:cNvPr>
          <p:cNvSpPr txBox="1"/>
          <p:nvPr/>
        </p:nvSpPr>
        <p:spPr>
          <a:xfrm>
            <a:off x="1226246" y="1692072"/>
            <a:ext cx="6371105" cy="369332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RESULTADOS PLAN ANTICORRUPCION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162" y="2679268"/>
            <a:ext cx="7487814" cy="248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209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115491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PLAN ANUAL DE AUDITORIA 2019 - Modificación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854" y="911355"/>
            <a:ext cx="3810000" cy="468410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3877" y="911355"/>
            <a:ext cx="3819525" cy="4751214"/>
          </a:xfrm>
          <a:prstGeom prst="rect">
            <a:avLst/>
          </a:prstGeom>
        </p:spPr>
      </p:pic>
      <p:pic>
        <p:nvPicPr>
          <p:cNvPr id="21" name="Imagen 1">
            <a:extLst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767" y="3590488"/>
            <a:ext cx="419872" cy="37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246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115491"/>
            <a:ext cx="11341259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49262" hangingPunct="0"/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	</a:t>
            </a:r>
            <a:r>
              <a:rPr lang="es-ES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PRESENTACIÓN DE INFORMACIÓN DE ESTADOS FINANCIEROS DEL IDRD AL 31 DE MARZO DE 2019 </a:t>
            </a:r>
            <a:endParaRPr lang="es-CO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Marcador de contenido 2">
            <a:extLst>
              <a:ext uri="{FF2B5EF4-FFF2-40B4-BE49-F238E27FC236}">
                <a16:creationId xmlns:a16="http://schemas.microsoft.com/office/drawing/2014/main" id="{3D8E0974-168F-4164-B926-EFF818451C38}"/>
              </a:ext>
            </a:extLst>
          </p:cNvPr>
          <p:cNvSpPr txBox="1">
            <a:spLocks/>
          </p:cNvSpPr>
          <p:nvPr/>
        </p:nvSpPr>
        <p:spPr>
          <a:xfrm>
            <a:off x="734680" y="1792068"/>
            <a:ext cx="10515600" cy="4474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s-CO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715394" y="2756250"/>
            <a:ext cx="10761211" cy="1345500"/>
            <a:chOff x="0" y="556385"/>
            <a:chExt cx="10761211" cy="1345500"/>
          </a:xfrm>
        </p:grpSpPr>
        <p:sp>
          <p:nvSpPr>
            <p:cNvPr id="7" name="Rectángulo 6"/>
            <p:cNvSpPr/>
            <p:nvPr/>
          </p:nvSpPr>
          <p:spPr>
            <a:xfrm>
              <a:off x="0" y="556385"/>
              <a:ext cx="10761211" cy="13455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CuadroTexto 7"/>
            <p:cNvSpPr txBox="1"/>
            <p:nvPr/>
          </p:nvSpPr>
          <p:spPr>
            <a:xfrm>
              <a:off x="0" y="556385"/>
              <a:ext cx="10761211" cy="1345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41668" tIns="22860" rIns="128016" bIns="22860" numCol="1" spcCol="1270" anchor="t" anchorCtr="0">
              <a:noAutofit/>
            </a:bodyPr>
            <a:lstStyle/>
            <a:p>
              <a:pPr marL="171450" lvl="1" indent="-171450" algn="just" defTabSz="8001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endParaRPr lang="es-ES" sz="18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lvl="1" indent="-171450" algn="just" defTabSz="8001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lang="es-CO" sz="1800" kern="1200" dirty="0">
                  <a:latin typeface="Arial" panose="020B0604020202020204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Los Estados Financieros correspondientes al primer trimestre de 2019, se encuentran publicados en la Web del IDRD, en el Link </a:t>
              </a:r>
              <a:r>
                <a:rPr lang="es-CO" dirty="0">
                  <a:hlinkClick r:id="rId3"/>
                </a:rPr>
                <a:t>https://www.idrd.gov.co/transparencia/presupuesto/estados-financieros</a:t>
              </a:r>
              <a:endParaRPr lang="es-ES" sz="1800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lvl="1" indent="-171450" algn="just" defTabSz="800100">
                <a:lnSpc>
                  <a:spcPct val="90000"/>
                </a:lnSpc>
                <a:spcBef>
                  <a:spcPct val="0"/>
                </a:spcBef>
                <a:spcAft>
                  <a:spcPct val="20000"/>
                </a:spcAft>
                <a:buChar char="•"/>
              </a:pPr>
              <a:r>
                <a:rPr lang="es-ES" sz="18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Se presentan el Estado de Resultados y el Estado de Situación Financiera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0339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115491"/>
            <a:ext cx="11341259" cy="769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49262" hangingPunct="0"/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	PRESENTACIÓN RESULTADOS DE LA GESTIÓN DEL RIESGO DURANTE LA VIGENCIA 2019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125" y="968056"/>
            <a:ext cx="9957732" cy="500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246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85AB18D-29FC-4B3A-B391-33FEA5FAF344}"/>
              </a:ext>
            </a:extLst>
          </p:cNvPr>
          <p:cNvSpPr txBox="1"/>
          <p:nvPr/>
        </p:nvSpPr>
        <p:spPr>
          <a:xfrm>
            <a:off x="2378013" y="2268747"/>
            <a:ext cx="722893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4046264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1192922" y="919336"/>
            <a:ext cx="9599118" cy="41549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ORDEN DEL DÍA</a:t>
            </a:r>
          </a:p>
          <a:p>
            <a:pPr marL="0" marR="0" indent="0" algn="ctr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s-CO" sz="2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Llamado a lista y verificación del Quorum</a:t>
            </a:r>
            <a:endParaRPr lang="es-CO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Lectura del acta anterior y resultados frente a los compromisos adquiridos</a:t>
            </a:r>
            <a:endParaRPr lang="es-CO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Presentación del estado del Sistema de Control Interno del IDRD al 25-junio-2019 y de las recomendaciones para su fortalecimiento</a:t>
            </a:r>
            <a:endParaRPr lang="es-CO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Solicitud del Plan Anual de Auditoría vigencia 2019 (Aprobación)</a:t>
            </a: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Presentación de información de Estados Financieros del IDRD al 31-marzo-2019 y resultados preliminares del Sistema de Control Interno Contable.</a:t>
            </a:r>
            <a:endParaRPr lang="es-CO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Avance riesgo vigencia 2019</a:t>
            </a: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 Informe Final Contraloría de Bogotá</a:t>
            </a:r>
            <a:endParaRPr lang="es-CO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s-E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Proposiciones y varios</a:t>
            </a:r>
            <a:endParaRPr lang="es-CO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771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334" y="6254024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115491"/>
            <a:ext cx="11341259" cy="769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ESTADO DEL SISTEMA DE CONTROL INTERNO Y RECOMENDACIONES PARA SU FORTALECIMIENTO</a:t>
            </a:r>
          </a:p>
        </p:txBody>
      </p:sp>
      <p:grpSp>
        <p:nvGrpSpPr>
          <p:cNvPr id="27" name="Grupo 26">
            <a:extLst>
              <a:ext uri="{FF2B5EF4-FFF2-40B4-BE49-F238E27FC236}">
                <a16:creationId xmlns:a16="http://schemas.microsoft.com/office/drawing/2014/main" id="{8C4D2C35-E630-4410-B79E-2EFE6844C395}"/>
              </a:ext>
            </a:extLst>
          </p:cNvPr>
          <p:cNvGrpSpPr/>
          <p:nvPr/>
        </p:nvGrpSpPr>
        <p:grpSpPr>
          <a:xfrm>
            <a:off x="2650922" y="1060831"/>
            <a:ext cx="6325298" cy="4886963"/>
            <a:chOff x="3548421" y="1071723"/>
            <a:chExt cx="4888117" cy="4629884"/>
          </a:xfrm>
        </p:grpSpPr>
        <p:grpSp>
          <p:nvGrpSpPr>
            <p:cNvPr id="21" name="Grupo 20">
              <a:extLst>
                <a:ext uri="{FF2B5EF4-FFF2-40B4-BE49-F238E27FC236}">
                  <a16:creationId xmlns:a16="http://schemas.microsoft.com/office/drawing/2014/main" id="{32A83923-7E07-4094-BC39-3545C93CCE8F}"/>
                </a:ext>
              </a:extLst>
            </p:cNvPr>
            <p:cNvGrpSpPr/>
            <p:nvPr/>
          </p:nvGrpSpPr>
          <p:grpSpPr>
            <a:xfrm>
              <a:off x="3548421" y="1071723"/>
              <a:ext cx="4888117" cy="4629884"/>
              <a:chOff x="4024288" y="1321889"/>
              <a:chExt cx="4888117" cy="4629884"/>
            </a:xfrm>
          </p:grpSpPr>
          <p:grpSp>
            <p:nvGrpSpPr>
              <p:cNvPr id="20" name="Grupo 19">
                <a:extLst>
                  <a:ext uri="{FF2B5EF4-FFF2-40B4-BE49-F238E27FC236}">
                    <a16:creationId xmlns:a16="http://schemas.microsoft.com/office/drawing/2014/main" id="{1B4474EF-0396-4B65-B972-F80F63AAB5EF}"/>
                  </a:ext>
                </a:extLst>
              </p:cNvPr>
              <p:cNvGrpSpPr/>
              <p:nvPr/>
            </p:nvGrpSpPr>
            <p:grpSpPr>
              <a:xfrm>
                <a:off x="4028235" y="1321889"/>
                <a:ext cx="4884170" cy="4629884"/>
                <a:chOff x="4028235" y="1321889"/>
                <a:chExt cx="4884170" cy="4629884"/>
              </a:xfrm>
            </p:grpSpPr>
            <p:grpSp>
              <p:nvGrpSpPr>
                <p:cNvPr id="18" name="Grupo 17">
                  <a:extLst>
                    <a:ext uri="{FF2B5EF4-FFF2-40B4-BE49-F238E27FC236}">
                      <a16:creationId xmlns:a16="http://schemas.microsoft.com/office/drawing/2014/main" id="{C200FAB7-B43A-43A8-A9FA-5CCBE68FC540}"/>
                    </a:ext>
                  </a:extLst>
                </p:cNvPr>
                <p:cNvGrpSpPr/>
                <p:nvPr/>
              </p:nvGrpSpPr>
              <p:grpSpPr>
                <a:xfrm>
                  <a:off x="4028235" y="1321889"/>
                  <a:ext cx="4884170" cy="3577629"/>
                  <a:chOff x="3545156" y="2104822"/>
                  <a:chExt cx="4884170" cy="3577629"/>
                </a:xfrm>
              </p:grpSpPr>
              <p:grpSp>
                <p:nvGrpSpPr>
                  <p:cNvPr id="5" name="Grupo 4">
                    <a:extLst>
                      <a:ext uri="{FF2B5EF4-FFF2-40B4-BE49-F238E27FC236}">
                        <a16:creationId xmlns:a16="http://schemas.microsoft.com/office/drawing/2014/main" id="{478FB2A6-B199-4CAB-9EB7-A7FE11CAD522}"/>
                      </a:ext>
                    </a:extLst>
                  </p:cNvPr>
                  <p:cNvGrpSpPr/>
                  <p:nvPr/>
                </p:nvGrpSpPr>
                <p:grpSpPr>
                  <a:xfrm>
                    <a:off x="3545156" y="2104822"/>
                    <a:ext cx="4822612" cy="3577629"/>
                    <a:chOff x="3545156" y="2104822"/>
                    <a:chExt cx="4822612" cy="3577629"/>
                  </a:xfrm>
                </p:grpSpPr>
                <p:sp>
                  <p:nvSpPr>
                    <p:cNvPr id="3" name="Pentágono 2">
                      <a:extLst>
                        <a:ext uri="{FF2B5EF4-FFF2-40B4-BE49-F238E27FC236}">
                          <a16:creationId xmlns:a16="http://schemas.microsoft.com/office/drawing/2014/main" id="{8892E782-B3AA-4859-9B55-73F7A81796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058426" y="3424206"/>
                      <a:ext cx="1794294" cy="1664898"/>
                    </a:xfrm>
                    <a:prstGeom prst="pentagon">
                      <a:avLst/>
                    </a:prstGeom>
                  </p:spPr>
                  <p:style>
                    <a:lnRef idx="1">
                      <a:schemeClr val="dk1"/>
                    </a:lnRef>
                    <a:fillRef idx="2">
                      <a:schemeClr val="dk1"/>
                    </a:fillRef>
                    <a:effectRef idx="1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r>
                        <a:rPr lang="es-CO" sz="4000" b="1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</a:t>
                      </a:r>
                    </a:p>
                  </p:txBody>
                </p:sp>
                <p:sp>
                  <p:nvSpPr>
                    <p:cNvPr id="8" name="Pentágono 7">
                      <a:extLst>
                        <a:ext uri="{FF2B5EF4-FFF2-40B4-BE49-F238E27FC236}">
                          <a16:creationId xmlns:a16="http://schemas.microsoft.com/office/drawing/2014/main" id="{90EE46C8-1B3B-4CC1-A8ED-8283663F2E3F}"/>
                        </a:ext>
                      </a:extLst>
                    </p:cNvPr>
                    <p:cNvSpPr/>
                    <p:nvPr/>
                  </p:nvSpPr>
                  <p:spPr>
                    <a:xfrm rot="6568028">
                      <a:off x="4182688" y="2177937"/>
                      <a:ext cx="1794294" cy="1664898"/>
                    </a:xfrm>
                    <a:prstGeom prst="pentagon">
                      <a:avLst/>
                    </a:prstGeom>
                    <a:gradFill flip="none" rotWithShape="1">
                      <a:gsLst>
                        <a:gs pos="0">
                          <a:srgbClr val="B2F514">
                            <a:tint val="66000"/>
                            <a:satMod val="160000"/>
                          </a:srgbClr>
                        </a:gs>
                        <a:gs pos="50000">
                          <a:srgbClr val="B2F514">
                            <a:tint val="44500"/>
                            <a:satMod val="160000"/>
                          </a:srgbClr>
                        </a:gs>
                        <a:gs pos="100000">
                          <a:srgbClr val="B2F514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CO" dirty="0"/>
                    </a:p>
                  </p:txBody>
                </p:sp>
                <p:sp>
                  <p:nvSpPr>
                    <p:cNvPr id="9" name="Pentágono 8">
                      <a:extLst>
                        <a:ext uri="{FF2B5EF4-FFF2-40B4-BE49-F238E27FC236}">
                          <a16:creationId xmlns:a16="http://schemas.microsoft.com/office/drawing/2014/main" id="{91B78E4E-D012-4E91-8D91-42F68AD60125}"/>
                        </a:ext>
                      </a:extLst>
                    </p:cNvPr>
                    <p:cNvSpPr/>
                    <p:nvPr/>
                  </p:nvSpPr>
                  <p:spPr>
                    <a:xfrm rot="14971160">
                      <a:off x="5924278" y="2169520"/>
                      <a:ext cx="1794294" cy="1664898"/>
                    </a:xfrm>
                    <a:prstGeom prst="pentagon">
                      <a:avLst/>
                    </a:prstGeom>
                    <a:gradFill flip="none" rotWithShape="1">
                      <a:gsLst>
                        <a:gs pos="0">
                          <a:srgbClr val="FFC000">
                            <a:tint val="66000"/>
                            <a:satMod val="160000"/>
                          </a:srgbClr>
                        </a:gs>
                        <a:gs pos="50000">
                          <a:srgbClr val="FFC000">
                            <a:tint val="44500"/>
                            <a:satMod val="160000"/>
                          </a:srgbClr>
                        </a:gs>
                        <a:gs pos="100000">
                          <a:srgbClr val="FFC00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CO" dirty="0"/>
                    </a:p>
                  </p:txBody>
                </p:sp>
                <p:sp>
                  <p:nvSpPr>
                    <p:cNvPr id="10" name="Pentágono 9">
                      <a:extLst>
                        <a:ext uri="{FF2B5EF4-FFF2-40B4-BE49-F238E27FC236}">
                          <a16:creationId xmlns:a16="http://schemas.microsoft.com/office/drawing/2014/main" id="{5BC32BD9-D19D-43FF-967C-A0957FCBF927}"/>
                        </a:ext>
                      </a:extLst>
                    </p:cNvPr>
                    <p:cNvSpPr/>
                    <p:nvPr/>
                  </p:nvSpPr>
                  <p:spPr>
                    <a:xfrm rot="19423207">
                      <a:off x="6573474" y="4017553"/>
                      <a:ext cx="1794294" cy="1664898"/>
                    </a:xfrm>
                    <a:prstGeom prst="pentagon">
                      <a:avLst/>
                    </a:prstGeom>
                    <a:gradFill flip="none" rotWithShape="1">
                      <a:gsLst>
                        <a:gs pos="0">
                          <a:srgbClr val="39E37B">
                            <a:tint val="66000"/>
                            <a:satMod val="160000"/>
                          </a:srgbClr>
                        </a:gs>
                        <a:gs pos="50000">
                          <a:srgbClr val="39E37B">
                            <a:tint val="44500"/>
                            <a:satMod val="160000"/>
                          </a:srgbClr>
                        </a:gs>
                        <a:gs pos="100000">
                          <a:srgbClr val="39E37B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CO" dirty="0"/>
                    </a:p>
                  </p:txBody>
                </p:sp>
                <p:sp>
                  <p:nvSpPr>
                    <p:cNvPr id="11" name="Pentágono 10">
                      <a:extLst>
                        <a:ext uri="{FF2B5EF4-FFF2-40B4-BE49-F238E27FC236}">
                          <a16:creationId xmlns:a16="http://schemas.microsoft.com/office/drawing/2014/main" id="{01E0EF55-B4F5-40C7-83E0-342D673DDB8F}"/>
                        </a:ext>
                      </a:extLst>
                    </p:cNvPr>
                    <p:cNvSpPr/>
                    <p:nvPr/>
                  </p:nvSpPr>
                  <p:spPr>
                    <a:xfrm rot="2141791">
                      <a:off x="3545156" y="4015142"/>
                      <a:ext cx="1794294" cy="1664898"/>
                    </a:xfrm>
                    <a:prstGeom prst="pentagon">
                      <a:avLst/>
                    </a:prstGeom>
                    <a:gradFill flip="none" rotWithShape="1">
                      <a:gsLst>
                        <a:gs pos="0">
                          <a:srgbClr val="7030A0">
                            <a:tint val="66000"/>
                            <a:satMod val="160000"/>
                          </a:srgbClr>
                        </a:gs>
                        <a:gs pos="50000">
                          <a:srgbClr val="7030A0">
                            <a:tint val="44500"/>
                            <a:satMod val="160000"/>
                          </a:srgbClr>
                        </a:gs>
                        <a:gs pos="100000">
                          <a:srgbClr val="7030A0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  <a:tileRect/>
                    </a:gra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CO" dirty="0">
                        <a:solidFill>
                          <a:schemeClr val="bg1"/>
                        </a:solidFill>
                      </a:endParaRPr>
                    </a:p>
                  </p:txBody>
                </p:sp>
              </p:grpSp>
              <p:sp>
                <p:nvSpPr>
                  <p:cNvPr id="13" name="CuadroTexto 12">
                    <a:extLst>
                      <a:ext uri="{FF2B5EF4-FFF2-40B4-BE49-F238E27FC236}">
                        <a16:creationId xmlns:a16="http://schemas.microsoft.com/office/drawing/2014/main" id="{64C2907F-A599-4117-8ED5-31501080B34D}"/>
                      </a:ext>
                    </a:extLst>
                  </p:cNvPr>
                  <p:cNvSpPr txBox="1"/>
                  <p:nvPr/>
                </p:nvSpPr>
                <p:spPr>
                  <a:xfrm>
                    <a:off x="6669537" y="4693174"/>
                    <a:ext cx="1759789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s-CO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ACTIVIDADES DE CONTROL</a:t>
                    </a:r>
                  </a:p>
                </p:txBody>
              </p:sp>
              <p:sp>
                <p:nvSpPr>
                  <p:cNvPr id="14" name="CuadroTexto 13">
                    <a:extLst>
                      <a:ext uri="{FF2B5EF4-FFF2-40B4-BE49-F238E27FC236}">
                        <a16:creationId xmlns:a16="http://schemas.microsoft.com/office/drawing/2014/main" id="{CA9703C7-A3AC-4A23-B5C5-A68FBCC5FB1F}"/>
                      </a:ext>
                    </a:extLst>
                  </p:cNvPr>
                  <p:cNvSpPr txBox="1"/>
                  <p:nvPr/>
                </p:nvSpPr>
                <p:spPr>
                  <a:xfrm>
                    <a:off x="6051790" y="2738986"/>
                    <a:ext cx="1759789" cy="55401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s-CO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EVALUACIÓN DEL RIESGO</a:t>
                    </a:r>
                  </a:p>
                </p:txBody>
              </p:sp>
              <p:sp>
                <p:nvSpPr>
                  <p:cNvPr id="15" name="CuadroTexto 14">
                    <a:extLst>
                      <a:ext uri="{FF2B5EF4-FFF2-40B4-BE49-F238E27FC236}">
                        <a16:creationId xmlns:a16="http://schemas.microsoft.com/office/drawing/2014/main" id="{4788EAAB-3AA0-4A3C-A00E-40B86E43BFF0}"/>
                      </a:ext>
                    </a:extLst>
                  </p:cNvPr>
                  <p:cNvSpPr txBox="1"/>
                  <p:nvPr/>
                </p:nvSpPr>
                <p:spPr>
                  <a:xfrm>
                    <a:off x="4129951" y="2785950"/>
                    <a:ext cx="1759789" cy="59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s-CO" sz="16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AMBIENTE DE CONTROL</a:t>
                    </a:r>
                  </a:p>
                </p:txBody>
              </p:sp>
            </p:grpSp>
            <p:sp>
              <p:nvSpPr>
                <p:cNvPr id="19" name="Pentágono 18">
                  <a:extLst>
                    <a:ext uri="{FF2B5EF4-FFF2-40B4-BE49-F238E27FC236}">
                      <a16:creationId xmlns:a16="http://schemas.microsoft.com/office/drawing/2014/main" id="{AD2284E4-DC12-479C-904D-A3E21A454FD5}"/>
                    </a:ext>
                  </a:extLst>
                </p:cNvPr>
                <p:cNvSpPr/>
                <p:nvPr/>
              </p:nvSpPr>
              <p:spPr>
                <a:xfrm rot="2141791">
                  <a:off x="5620470" y="4286875"/>
                  <a:ext cx="1794294" cy="1664898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4ADCD2">
                        <a:tint val="66000"/>
                        <a:satMod val="160000"/>
                      </a:srgbClr>
                    </a:gs>
                    <a:gs pos="50000">
                      <a:srgbClr val="4ADCD2">
                        <a:tint val="44500"/>
                        <a:satMod val="160000"/>
                      </a:srgbClr>
                    </a:gs>
                    <a:gs pos="100000">
                      <a:srgbClr val="4ADCD2">
                        <a:tint val="23500"/>
                        <a:satMod val="160000"/>
                      </a:srgbClr>
                    </a:gs>
                  </a:gsLst>
                  <a:lin ang="27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CO" dirty="0"/>
                </a:p>
              </p:txBody>
            </p:sp>
          </p:grpSp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F8067CF6-527F-41D9-AA54-04AE51BB079C}"/>
                  </a:ext>
                </a:extLst>
              </p:cNvPr>
              <p:cNvSpPr txBox="1"/>
              <p:nvPr/>
            </p:nvSpPr>
            <p:spPr>
              <a:xfrm>
                <a:off x="5550801" y="4912464"/>
                <a:ext cx="1839963" cy="4956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INFORMACIÓN</a:t>
                </a:r>
              </a:p>
              <a:p>
                <a:pPr algn="ctr"/>
                <a:r>
                  <a:rPr lang="es-CO" sz="14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Y COMUNICACIÓN</a:t>
                </a:r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D30F5126-0D9D-4CD5-AA4B-F8045E932CD1}"/>
                  </a:ext>
                </a:extLst>
              </p:cNvPr>
              <p:cNvSpPr txBox="1"/>
              <p:nvPr/>
            </p:nvSpPr>
            <p:spPr>
              <a:xfrm>
                <a:off x="4024288" y="3971409"/>
                <a:ext cx="1759789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CO" sz="1500" b="1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ACTIVIDADES DE MONITOREO</a:t>
                </a:r>
              </a:p>
            </p:txBody>
          </p:sp>
        </p:grpSp>
        <p:sp>
          <p:nvSpPr>
            <p:cNvPr id="22" name="Flecha: a la izquierda y derecha 21">
              <a:extLst>
                <a:ext uri="{FF2B5EF4-FFF2-40B4-BE49-F238E27FC236}">
                  <a16:creationId xmlns:a16="http://schemas.microsoft.com/office/drawing/2014/main" id="{49E50B59-4C73-4987-A79E-72C6E55B4DEB}"/>
                </a:ext>
              </a:extLst>
            </p:cNvPr>
            <p:cNvSpPr/>
            <p:nvPr/>
          </p:nvSpPr>
          <p:spPr>
            <a:xfrm rot="14610693">
              <a:off x="7528052" y="2598748"/>
              <a:ext cx="581476" cy="27604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3" name="Flecha: a la izquierda y derecha 22">
              <a:extLst>
                <a:ext uri="{FF2B5EF4-FFF2-40B4-BE49-F238E27FC236}">
                  <a16:creationId xmlns:a16="http://schemas.microsoft.com/office/drawing/2014/main" id="{87C1E720-3DF9-401C-BEE2-B571EED48397}"/>
                </a:ext>
              </a:extLst>
            </p:cNvPr>
            <p:cNvSpPr/>
            <p:nvPr/>
          </p:nvSpPr>
          <p:spPr>
            <a:xfrm rot="19243978">
              <a:off x="6861533" y="4853350"/>
              <a:ext cx="581476" cy="27604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4" name="Flecha: a la izquierda y derecha 23">
              <a:extLst>
                <a:ext uri="{FF2B5EF4-FFF2-40B4-BE49-F238E27FC236}">
                  <a16:creationId xmlns:a16="http://schemas.microsoft.com/office/drawing/2014/main" id="{724E7528-32A6-442A-A693-73F09DAF85D1}"/>
                </a:ext>
              </a:extLst>
            </p:cNvPr>
            <p:cNvSpPr/>
            <p:nvPr/>
          </p:nvSpPr>
          <p:spPr>
            <a:xfrm rot="17514393">
              <a:off x="3767103" y="2568992"/>
              <a:ext cx="581476" cy="27604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5" name="Flecha: a la izquierda y derecha 24">
              <a:extLst>
                <a:ext uri="{FF2B5EF4-FFF2-40B4-BE49-F238E27FC236}">
                  <a16:creationId xmlns:a16="http://schemas.microsoft.com/office/drawing/2014/main" id="{36C560A4-581B-497E-A213-B89930CAD7A4}"/>
                </a:ext>
              </a:extLst>
            </p:cNvPr>
            <p:cNvSpPr/>
            <p:nvPr/>
          </p:nvSpPr>
          <p:spPr>
            <a:xfrm rot="13011760">
              <a:off x="4533715" y="4832908"/>
              <a:ext cx="581476" cy="27604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6" name="Flecha: a la izquierda y derecha 25">
              <a:extLst>
                <a:ext uri="{FF2B5EF4-FFF2-40B4-BE49-F238E27FC236}">
                  <a16:creationId xmlns:a16="http://schemas.microsoft.com/office/drawing/2014/main" id="{1AAB0E02-F3EA-41CE-B611-ED5F448A20E8}"/>
                </a:ext>
              </a:extLst>
            </p:cNvPr>
            <p:cNvSpPr/>
            <p:nvPr/>
          </p:nvSpPr>
          <p:spPr>
            <a:xfrm>
              <a:off x="5657611" y="1181602"/>
              <a:ext cx="581476" cy="276045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</p:grpSp>
    </p:spTree>
    <p:extLst>
      <p:ext uri="{BB962C8B-B14F-4D97-AF65-F5344CB8AC3E}">
        <p14:creationId xmlns:p14="http://schemas.microsoft.com/office/powerpoint/2010/main" val="3550987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404865" y="191053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ESTADO DEL SISTEMA DE CONTROL INTERNO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C200FAB7-B43A-43A8-A9FA-5CCBE68FC540}"/>
              </a:ext>
            </a:extLst>
          </p:cNvPr>
          <p:cNvGrpSpPr/>
          <p:nvPr/>
        </p:nvGrpSpPr>
        <p:grpSpPr>
          <a:xfrm>
            <a:off x="9045453" y="417193"/>
            <a:ext cx="2722769" cy="2975865"/>
            <a:chOff x="4129951" y="2113239"/>
            <a:chExt cx="2722769" cy="2975865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478FB2A6-B199-4CAB-9EB7-A7FE11CAD522}"/>
                </a:ext>
              </a:extLst>
            </p:cNvPr>
            <p:cNvGrpSpPr/>
            <p:nvPr/>
          </p:nvGrpSpPr>
          <p:grpSpPr>
            <a:xfrm>
              <a:off x="4247386" y="2113239"/>
              <a:ext cx="2605334" cy="2975865"/>
              <a:chOff x="4247386" y="2113239"/>
              <a:chExt cx="2605334" cy="2975865"/>
            </a:xfrm>
          </p:grpSpPr>
          <p:sp>
            <p:nvSpPr>
              <p:cNvPr id="3" name="Pentágono 2">
                <a:extLst>
                  <a:ext uri="{FF2B5EF4-FFF2-40B4-BE49-F238E27FC236}">
                    <a16:creationId xmlns:a16="http://schemas.microsoft.com/office/drawing/2014/main" id="{8892E782-B3AA-4859-9B55-73F7A81796C1}"/>
                  </a:ext>
                </a:extLst>
              </p:cNvPr>
              <p:cNvSpPr/>
              <p:nvPr/>
            </p:nvSpPr>
            <p:spPr>
              <a:xfrm>
                <a:off x="5058426" y="3424206"/>
                <a:ext cx="1794294" cy="1664898"/>
              </a:xfrm>
              <a:prstGeom prst="pentagon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CO" sz="4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SCI</a:t>
                </a:r>
              </a:p>
            </p:txBody>
          </p:sp>
          <p:sp>
            <p:nvSpPr>
              <p:cNvPr id="8" name="Pentágono 7">
                <a:extLst>
                  <a:ext uri="{FF2B5EF4-FFF2-40B4-BE49-F238E27FC236}">
                    <a16:creationId xmlns:a16="http://schemas.microsoft.com/office/drawing/2014/main" id="{90EE46C8-1B3B-4CC1-A8ED-8283663F2E3F}"/>
                  </a:ext>
                </a:extLst>
              </p:cNvPr>
              <p:cNvSpPr/>
              <p:nvPr/>
            </p:nvSpPr>
            <p:spPr>
              <a:xfrm rot="6568028">
                <a:off x="4182688" y="2177937"/>
                <a:ext cx="1794294" cy="1664898"/>
              </a:xfrm>
              <a:prstGeom prst="pentagon">
                <a:avLst/>
              </a:prstGeom>
              <a:solidFill>
                <a:srgbClr val="B2F51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</p:grp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4788EAAB-3AA0-4A3C-A00E-40B86E43BFF0}"/>
                </a:ext>
              </a:extLst>
            </p:cNvPr>
            <p:cNvSpPr txBox="1"/>
            <p:nvPr/>
          </p:nvSpPr>
          <p:spPr>
            <a:xfrm>
              <a:off x="4129951" y="2785950"/>
              <a:ext cx="17597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6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AMBIENTE DE CONTROL</a:t>
              </a:r>
            </a:p>
          </p:txBody>
        </p:sp>
      </p:grpSp>
      <p:sp>
        <p:nvSpPr>
          <p:cNvPr id="36" name="Globo: flecha hacia arriba 35">
            <a:extLst>
              <a:ext uri="{FF2B5EF4-FFF2-40B4-BE49-F238E27FC236}">
                <a16:creationId xmlns:a16="http://schemas.microsoft.com/office/drawing/2014/main" id="{DC35C6C4-015C-4E09-B392-598D7165F12E}"/>
              </a:ext>
            </a:extLst>
          </p:cNvPr>
          <p:cNvSpPr/>
          <p:nvPr/>
        </p:nvSpPr>
        <p:spPr>
          <a:xfrm>
            <a:off x="8212823" y="3723633"/>
            <a:ext cx="3682766" cy="2911607"/>
          </a:xfrm>
          <a:prstGeom prst="upArrowCallout">
            <a:avLst>
              <a:gd name="adj1" fmla="val 17171"/>
              <a:gd name="adj2" fmla="val 25000"/>
              <a:gd name="adj3" fmla="val 25000"/>
              <a:gd name="adj4" fmla="val 6497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♦ Se aprobó Política para al Gestión de Riesgos (2018-12-19), se encuentra en revisión y rediseño de controles del mapa de riesgos. </a:t>
            </a:r>
          </a:p>
          <a:p>
            <a:pPr algn="just"/>
            <a:r>
              <a:rPr lang="es-CO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♦ Política de gestión estratégica de talento humano.</a:t>
            </a:r>
          </a:p>
          <a:p>
            <a:pPr algn="just"/>
            <a:r>
              <a:rPr lang="es-CO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♦ Plan de Acción – Matriz GETH</a:t>
            </a:r>
          </a:p>
          <a:p>
            <a:pPr algn="just"/>
            <a:r>
              <a:rPr lang="es-CO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♦ Política de integridad.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054" y="1222214"/>
            <a:ext cx="7785377" cy="410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82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404865" y="191053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ESTADO DEL SISTEMA DE CONTROL INTERNO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C200FAB7-B43A-43A8-A9FA-5CCBE68FC540}"/>
              </a:ext>
            </a:extLst>
          </p:cNvPr>
          <p:cNvGrpSpPr/>
          <p:nvPr/>
        </p:nvGrpSpPr>
        <p:grpSpPr>
          <a:xfrm>
            <a:off x="8977515" y="385395"/>
            <a:ext cx="2790707" cy="3007663"/>
            <a:chOff x="4062013" y="2081441"/>
            <a:chExt cx="2790707" cy="3007663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478FB2A6-B199-4CAB-9EB7-A7FE11CAD522}"/>
                </a:ext>
              </a:extLst>
            </p:cNvPr>
            <p:cNvGrpSpPr/>
            <p:nvPr/>
          </p:nvGrpSpPr>
          <p:grpSpPr>
            <a:xfrm>
              <a:off x="4062013" y="2081441"/>
              <a:ext cx="2790707" cy="3007663"/>
              <a:chOff x="4062013" y="2081441"/>
              <a:chExt cx="2790707" cy="3007663"/>
            </a:xfrm>
          </p:grpSpPr>
          <p:sp>
            <p:nvSpPr>
              <p:cNvPr id="3" name="Pentágono 2">
                <a:extLst>
                  <a:ext uri="{FF2B5EF4-FFF2-40B4-BE49-F238E27FC236}">
                    <a16:creationId xmlns:a16="http://schemas.microsoft.com/office/drawing/2014/main" id="{8892E782-B3AA-4859-9B55-73F7A81796C1}"/>
                  </a:ext>
                </a:extLst>
              </p:cNvPr>
              <p:cNvSpPr/>
              <p:nvPr/>
            </p:nvSpPr>
            <p:spPr>
              <a:xfrm>
                <a:off x="4689892" y="3424206"/>
                <a:ext cx="2162828" cy="1664898"/>
              </a:xfrm>
              <a:prstGeom prst="pentagon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CO" sz="4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SCI</a:t>
                </a:r>
              </a:p>
            </p:txBody>
          </p:sp>
          <p:sp>
            <p:nvSpPr>
              <p:cNvPr id="8" name="Pentágono 7">
                <a:extLst>
                  <a:ext uri="{FF2B5EF4-FFF2-40B4-BE49-F238E27FC236}">
                    <a16:creationId xmlns:a16="http://schemas.microsoft.com/office/drawing/2014/main" id="{90EE46C8-1B3B-4CC1-A8ED-8283663F2E3F}"/>
                  </a:ext>
                </a:extLst>
              </p:cNvPr>
              <p:cNvSpPr/>
              <p:nvPr/>
            </p:nvSpPr>
            <p:spPr>
              <a:xfrm rot="6568028">
                <a:off x="4092729" y="2050725"/>
                <a:ext cx="1794294" cy="1855726"/>
              </a:xfrm>
              <a:prstGeom prst="pentagon">
                <a:avLst/>
              </a:prstGeom>
              <a:solidFill>
                <a:srgbClr val="B2F514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</p:grp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4788EAAB-3AA0-4A3C-A00E-40B86E43BFF0}"/>
                </a:ext>
              </a:extLst>
            </p:cNvPr>
            <p:cNvSpPr txBox="1"/>
            <p:nvPr/>
          </p:nvSpPr>
          <p:spPr>
            <a:xfrm>
              <a:off x="4129951" y="2785950"/>
              <a:ext cx="17597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6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AMBIENTE DE CONTROL</a:t>
              </a:r>
            </a:p>
          </p:txBody>
        </p:sp>
      </p:grpSp>
      <p:sp>
        <p:nvSpPr>
          <p:cNvPr id="36" name="Globo: flecha hacia arriba 35">
            <a:extLst>
              <a:ext uri="{FF2B5EF4-FFF2-40B4-BE49-F238E27FC236}">
                <a16:creationId xmlns:a16="http://schemas.microsoft.com/office/drawing/2014/main" id="{DC35C6C4-015C-4E09-B392-598D7165F12E}"/>
              </a:ext>
            </a:extLst>
          </p:cNvPr>
          <p:cNvSpPr/>
          <p:nvPr/>
        </p:nvSpPr>
        <p:spPr>
          <a:xfrm>
            <a:off x="8212823" y="3723633"/>
            <a:ext cx="3682766" cy="2911607"/>
          </a:xfrm>
          <a:prstGeom prst="upArrowCallout">
            <a:avLst>
              <a:gd name="adj1" fmla="val 17171"/>
              <a:gd name="adj2" fmla="val 25000"/>
              <a:gd name="adj3" fmla="val 25000"/>
              <a:gd name="adj4" fmla="val 6497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importante armonizar las políticas descritas en el Artículo 1 del Decreto 1499 de 2017 – Modelo Integrado de Planeación y Gestión - </a:t>
            </a:r>
            <a:r>
              <a:rPr lang="es-CO" sz="15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Mipg</a:t>
            </a:r>
            <a:r>
              <a:rPr lang="es-CO" sz="15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y el Decreto 1299 de 2018, respecto a las políticas relacionadas en la planeación estratégica.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86" y="786213"/>
            <a:ext cx="7124208" cy="518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62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0291" y="625608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158621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ESTADO DEL SISTEMA DE CONTROL INTERNO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C200FAB7-B43A-43A8-A9FA-5CCBE68FC540}"/>
              </a:ext>
            </a:extLst>
          </p:cNvPr>
          <p:cNvGrpSpPr/>
          <p:nvPr/>
        </p:nvGrpSpPr>
        <p:grpSpPr>
          <a:xfrm>
            <a:off x="149323" y="1946184"/>
            <a:ext cx="2753153" cy="2984282"/>
            <a:chOff x="5058426" y="2104822"/>
            <a:chExt cx="2753153" cy="2984282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478FB2A6-B199-4CAB-9EB7-A7FE11CAD522}"/>
                </a:ext>
              </a:extLst>
            </p:cNvPr>
            <p:cNvGrpSpPr/>
            <p:nvPr/>
          </p:nvGrpSpPr>
          <p:grpSpPr>
            <a:xfrm>
              <a:off x="5058426" y="2104822"/>
              <a:ext cx="2595448" cy="2984282"/>
              <a:chOff x="5058426" y="2104822"/>
              <a:chExt cx="2595448" cy="2984282"/>
            </a:xfrm>
          </p:grpSpPr>
          <p:sp>
            <p:nvSpPr>
              <p:cNvPr id="3" name="Pentágono 2">
                <a:extLst>
                  <a:ext uri="{FF2B5EF4-FFF2-40B4-BE49-F238E27FC236}">
                    <a16:creationId xmlns:a16="http://schemas.microsoft.com/office/drawing/2014/main" id="{8892E782-B3AA-4859-9B55-73F7A81796C1}"/>
                  </a:ext>
                </a:extLst>
              </p:cNvPr>
              <p:cNvSpPr/>
              <p:nvPr/>
            </p:nvSpPr>
            <p:spPr>
              <a:xfrm>
                <a:off x="5058426" y="3424206"/>
                <a:ext cx="1794294" cy="1664898"/>
              </a:xfrm>
              <a:prstGeom prst="pentagon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CO" sz="4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SCI</a:t>
                </a:r>
              </a:p>
            </p:txBody>
          </p:sp>
          <p:sp>
            <p:nvSpPr>
              <p:cNvPr id="9" name="Pentágono 8">
                <a:extLst>
                  <a:ext uri="{FF2B5EF4-FFF2-40B4-BE49-F238E27FC236}">
                    <a16:creationId xmlns:a16="http://schemas.microsoft.com/office/drawing/2014/main" id="{91B78E4E-D012-4E91-8D91-42F68AD60125}"/>
                  </a:ext>
                </a:extLst>
              </p:cNvPr>
              <p:cNvSpPr/>
              <p:nvPr/>
            </p:nvSpPr>
            <p:spPr>
              <a:xfrm rot="14971160">
                <a:off x="5924278" y="2169520"/>
                <a:ext cx="1794294" cy="1664898"/>
              </a:xfrm>
              <a:prstGeom prst="pentagon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</p:grp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CA9703C7-A3AC-4A23-B5C5-A68FBCC5FB1F}"/>
                </a:ext>
              </a:extLst>
            </p:cNvPr>
            <p:cNvSpPr txBox="1"/>
            <p:nvPr/>
          </p:nvSpPr>
          <p:spPr>
            <a:xfrm>
              <a:off x="6051790" y="2738986"/>
              <a:ext cx="17597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6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EVALUACIÓN DEL RIESGO</a:t>
              </a:r>
            </a:p>
          </p:txBody>
        </p:sp>
      </p:grpSp>
      <p:sp>
        <p:nvSpPr>
          <p:cNvPr id="28" name="CuadroTexto 27">
            <a:extLst>
              <a:ext uri="{FF2B5EF4-FFF2-40B4-BE49-F238E27FC236}">
                <a16:creationId xmlns:a16="http://schemas.microsoft.com/office/drawing/2014/main" id="{507ACA2D-52F9-4CD5-9D16-F69B8C504EDC}"/>
              </a:ext>
            </a:extLst>
          </p:cNvPr>
          <p:cNvSpPr txBox="1"/>
          <p:nvPr/>
        </p:nvSpPr>
        <p:spPr>
          <a:xfrm>
            <a:off x="2751826" y="599949"/>
            <a:ext cx="8367625" cy="584775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sz="1600" dirty="0">
                <a:latin typeface="Arial" panose="020B0604020202020204" pitchFamily="34" charset="0"/>
                <a:cs typeface="Arial" panose="020B0604020202020204" pitchFamily="34" charset="0"/>
              </a:rPr>
              <a:t>Identificación, evaluación y gestión del riesgo – Mapas de riesgo de gestión, corrupción y seguridad digital</a:t>
            </a:r>
          </a:p>
        </p:txBody>
      </p:sp>
      <p:pic>
        <p:nvPicPr>
          <p:cNvPr id="42" name="Imagen 4">
            <a:extLst>
              <a:ext uri="{FF2B5EF4-FFF2-40B4-BE49-F238E27FC236}">
                <a16:creationId xmlns:a16="http://schemas.microsoft.com/office/drawing/2014/main" id="{29F683B2-90BC-4A30-8C55-95C58FD0A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0621" y="641032"/>
            <a:ext cx="5603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CuadroTexto 44">
            <a:extLst>
              <a:ext uri="{FF2B5EF4-FFF2-40B4-BE49-F238E27FC236}">
                <a16:creationId xmlns:a16="http://schemas.microsoft.com/office/drawing/2014/main" id="{16BCAD30-1112-412E-AAE0-74B2CC7E981A}"/>
              </a:ext>
            </a:extLst>
          </p:cNvPr>
          <p:cNvSpPr txBox="1"/>
          <p:nvPr/>
        </p:nvSpPr>
        <p:spPr>
          <a:xfrm>
            <a:off x="3066195" y="1360433"/>
            <a:ext cx="6371105" cy="323165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RESULTADOS RIESGOS DE GESTIÓN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B22E9A71-F7EA-4EC4-897F-4D97A456456A}"/>
              </a:ext>
            </a:extLst>
          </p:cNvPr>
          <p:cNvSpPr txBox="1"/>
          <p:nvPr/>
        </p:nvSpPr>
        <p:spPr>
          <a:xfrm>
            <a:off x="3081597" y="3556202"/>
            <a:ext cx="6371105" cy="323165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RESULTADOS RIESGOS DE CORRUPCIÓN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EA24C0B-A13E-44ED-B253-547BC512D73B}"/>
              </a:ext>
            </a:extLst>
          </p:cNvPr>
          <p:cNvSpPr txBox="1"/>
          <p:nvPr/>
        </p:nvSpPr>
        <p:spPr>
          <a:xfrm>
            <a:off x="3006057" y="1834806"/>
            <a:ext cx="855358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2155825" algn="l"/>
              </a:tabLst>
            </a:pPr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Resultado vigencia 2018</a:t>
            </a:r>
          </a:p>
          <a:p>
            <a:pPr algn="just"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Se tenían 39 riesgos con acciones abiertas, a corte Junio 25 siguen abierto 3 riesgos con un avance en el mapa del 94%.</a:t>
            </a:r>
          </a:p>
          <a:p>
            <a:pPr algn="just">
              <a:tabLst>
                <a:tab pos="2155825" algn="l"/>
              </a:tabLst>
            </a:pPr>
            <a:endParaRPr lang="es-CO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tabLst>
                <a:tab pos="2155825" algn="l"/>
              </a:tabLst>
            </a:pPr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Transición</a:t>
            </a:r>
          </a:p>
          <a:p>
            <a:pPr algn="just">
              <a:tabLst>
                <a:tab pos="2155825" algn="l"/>
              </a:tabLst>
            </a:pP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Se encuentra en revisión y rediseño de controles el mapa de riesgos de gestión, en un avance del 71% del total de procesos revisados y rediseñados.</a:t>
            </a:r>
          </a:p>
          <a:p>
            <a:pPr algn="just"/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9818FC4-D1CB-47C1-9AED-F2E9058A4C61}"/>
              </a:ext>
            </a:extLst>
          </p:cNvPr>
          <p:cNvSpPr txBox="1"/>
          <p:nvPr/>
        </p:nvSpPr>
        <p:spPr>
          <a:xfrm>
            <a:off x="3081597" y="4720392"/>
            <a:ext cx="6371105" cy="369332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dirty="0">
                <a:latin typeface="Arial" panose="020B0604020202020204" pitchFamily="34" charset="0"/>
                <a:cs typeface="Arial" panose="020B0604020202020204" pitchFamily="34" charset="0"/>
              </a:rPr>
              <a:t>RESULTADOS RIESGOS DE SEGURIDAD DIGITAL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2D394982-59FF-4CBA-BF75-E3986EBBC01F}"/>
              </a:ext>
            </a:extLst>
          </p:cNvPr>
          <p:cNvSpPr txBox="1"/>
          <p:nvPr/>
        </p:nvSpPr>
        <p:spPr>
          <a:xfrm>
            <a:off x="3081597" y="5323764"/>
            <a:ext cx="86479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500" b="1" dirty="0">
                <a:latin typeface="Arial" panose="020B0604020202020204" pitchFamily="34" charset="0"/>
                <a:cs typeface="Arial" panose="020B0604020202020204" pitchFamily="34" charset="0"/>
              </a:rPr>
              <a:t>Mapa 2018:</a:t>
            </a:r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 68 Riesgos – Nivel de ejecución del plan de tratamiento 33% (31-marzo-2019) </a:t>
            </a:r>
          </a:p>
          <a:p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Este plan de tratamiento se amplió a 31-diciembre-2019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606BFC3-26EF-459E-A6E1-63D3A1A80994}"/>
              </a:ext>
            </a:extLst>
          </p:cNvPr>
          <p:cNvSpPr txBox="1"/>
          <p:nvPr/>
        </p:nvSpPr>
        <p:spPr>
          <a:xfrm>
            <a:off x="3066195" y="4030575"/>
            <a:ext cx="8553587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400" b="1" dirty="0">
                <a:latin typeface="Arial" panose="020B0604020202020204" pitchFamily="34" charset="0"/>
                <a:cs typeface="Arial" panose="020B0604020202020204" pitchFamily="34" charset="0"/>
              </a:rPr>
              <a:t>Actualización del Mapa a enero 31 de 2019: </a:t>
            </a:r>
            <a:r>
              <a:rPr lang="es-CO" sz="1400" dirty="0">
                <a:latin typeface="Arial" panose="020B0604020202020204" pitchFamily="34" charset="0"/>
                <a:cs typeface="Arial" panose="020B0604020202020204" pitchFamily="34" charset="0"/>
              </a:rPr>
              <a:t>En el mapa 34 Riesgos, de los cuales avance del 52,9% (Informe página Web IDRD – Link transparencia)</a:t>
            </a:r>
            <a:endParaRPr lang="es-CO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381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236112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ESTADO DEL ESTADO DEL SISTEMA DE CONTROL INTERNO</a:t>
            </a:r>
          </a:p>
        </p:txBody>
      </p:sp>
      <p:grpSp>
        <p:nvGrpSpPr>
          <p:cNvPr id="18" name="Grupo 17">
            <a:extLst>
              <a:ext uri="{FF2B5EF4-FFF2-40B4-BE49-F238E27FC236}">
                <a16:creationId xmlns:a16="http://schemas.microsoft.com/office/drawing/2014/main" id="{C200FAB7-B43A-43A8-A9FA-5CCBE68FC540}"/>
              </a:ext>
            </a:extLst>
          </p:cNvPr>
          <p:cNvGrpSpPr/>
          <p:nvPr/>
        </p:nvGrpSpPr>
        <p:grpSpPr>
          <a:xfrm>
            <a:off x="234846" y="2118507"/>
            <a:ext cx="3370900" cy="2258245"/>
            <a:chOff x="5058426" y="3424206"/>
            <a:chExt cx="3370900" cy="2258245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478FB2A6-B199-4CAB-9EB7-A7FE11CAD522}"/>
                </a:ext>
              </a:extLst>
            </p:cNvPr>
            <p:cNvGrpSpPr/>
            <p:nvPr/>
          </p:nvGrpSpPr>
          <p:grpSpPr>
            <a:xfrm>
              <a:off x="5058426" y="3424206"/>
              <a:ext cx="3309342" cy="2258245"/>
              <a:chOff x="5058426" y="3424206"/>
              <a:chExt cx="3309342" cy="2258245"/>
            </a:xfrm>
          </p:grpSpPr>
          <p:sp>
            <p:nvSpPr>
              <p:cNvPr id="3" name="Pentágono 2">
                <a:extLst>
                  <a:ext uri="{FF2B5EF4-FFF2-40B4-BE49-F238E27FC236}">
                    <a16:creationId xmlns:a16="http://schemas.microsoft.com/office/drawing/2014/main" id="{8892E782-B3AA-4859-9B55-73F7A81796C1}"/>
                  </a:ext>
                </a:extLst>
              </p:cNvPr>
              <p:cNvSpPr/>
              <p:nvPr/>
            </p:nvSpPr>
            <p:spPr>
              <a:xfrm>
                <a:off x="5058426" y="3424206"/>
                <a:ext cx="1794294" cy="1664898"/>
              </a:xfrm>
              <a:prstGeom prst="pentagon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CO" sz="4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SCI</a:t>
                </a:r>
              </a:p>
            </p:txBody>
          </p:sp>
          <p:sp>
            <p:nvSpPr>
              <p:cNvPr id="10" name="Pentágono 9">
                <a:extLst>
                  <a:ext uri="{FF2B5EF4-FFF2-40B4-BE49-F238E27FC236}">
                    <a16:creationId xmlns:a16="http://schemas.microsoft.com/office/drawing/2014/main" id="{5BC32BD9-D19D-43FF-967C-A0957FCBF927}"/>
                  </a:ext>
                </a:extLst>
              </p:cNvPr>
              <p:cNvSpPr/>
              <p:nvPr/>
            </p:nvSpPr>
            <p:spPr>
              <a:xfrm rot="19423207">
                <a:off x="6573474" y="4017553"/>
                <a:ext cx="1794294" cy="1664898"/>
              </a:xfrm>
              <a:prstGeom prst="pentagon">
                <a:avLst/>
              </a:prstGeom>
              <a:solidFill>
                <a:srgbClr val="39E37B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</p:grpSp>
        <p:sp>
          <p:nvSpPr>
            <p:cNvPr id="13" name="CuadroTexto 12">
              <a:extLst>
                <a:ext uri="{FF2B5EF4-FFF2-40B4-BE49-F238E27FC236}">
                  <a16:creationId xmlns:a16="http://schemas.microsoft.com/office/drawing/2014/main" id="{64C2907F-A599-4117-8ED5-31501080B34D}"/>
                </a:ext>
              </a:extLst>
            </p:cNvPr>
            <p:cNvSpPr txBox="1"/>
            <p:nvPr/>
          </p:nvSpPr>
          <p:spPr>
            <a:xfrm>
              <a:off x="6669537" y="4693174"/>
              <a:ext cx="17597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6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ACTIVIDADES DE CONTROL</a:t>
              </a:r>
            </a:p>
          </p:txBody>
        </p:sp>
      </p:grpSp>
      <p:grpSp>
        <p:nvGrpSpPr>
          <p:cNvPr id="8" name="Grupo 7">
            <a:extLst>
              <a:ext uri="{FF2B5EF4-FFF2-40B4-BE49-F238E27FC236}">
                <a16:creationId xmlns:a16="http://schemas.microsoft.com/office/drawing/2014/main" id="{E1E90C47-DB75-4E30-8BF6-2E346BB301DD}"/>
              </a:ext>
            </a:extLst>
          </p:cNvPr>
          <p:cNvGrpSpPr/>
          <p:nvPr/>
        </p:nvGrpSpPr>
        <p:grpSpPr>
          <a:xfrm>
            <a:off x="4086309" y="797104"/>
            <a:ext cx="7072480" cy="517525"/>
            <a:chOff x="4071796" y="658371"/>
            <a:chExt cx="7072480" cy="517525"/>
          </a:xfrm>
        </p:grpSpPr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AEDFCD71-B815-4094-A147-446FA70C9577}"/>
                </a:ext>
              </a:extLst>
            </p:cNvPr>
            <p:cNvSpPr txBox="1"/>
            <p:nvPr/>
          </p:nvSpPr>
          <p:spPr>
            <a:xfrm>
              <a:off x="4071796" y="741093"/>
              <a:ext cx="6371105" cy="369332"/>
            </a:xfrm>
            <a:prstGeom prst="rect">
              <a:avLst/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Ø"/>
              </a:pPr>
              <a:r>
                <a:rPr lang="es-CO" dirty="0">
                  <a:latin typeface="Arial" panose="020B0604020202020204" pitchFamily="34" charset="0"/>
                  <a:cs typeface="Arial" panose="020B0604020202020204" pitchFamily="34" charset="0"/>
                </a:rPr>
                <a:t>Definición de controles a través de políticas de operación</a:t>
              </a:r>
            </a:p>
          </p:txBody>
        </p:sp>
        <p:pic>
          <p:nvPicPr>
            <p:cNvPr id="38" name="Imagen 1">
              <a:extLst>
                <a:ext uri="{FF2B5EF4-FFF2-40B4-BE49-F238E27FC236}">
                  <a16:creationId xmlns:a16="http://schemas.microsoft.com/office/drawing/2014/main" id="{C54B7C4B-CB82-4F51-877A-ACBB36AA22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01351" y="658371"/>
              <a:ext cx="542925" cy="51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3091F2AA-C34C-4ABF-9B0A-03FB5E09AEDF}"/>
              </a:ext>
            </a:extLst>
          </p:cNvPr>
          <p:cNvGrpSpPr/>
          <p:nvPr/>
        </p:nvGrpSpPr>
        <p:grpSpPr>
          <a:xfrm>
            <a:off x="4086309" y="3062597"/>
            <a:ext cx="7057967" cy="646331"/>
            <a:chOff x="4086309" y="1357939"/>
            <a:chExt cx="7057967" cy="646331"/>
          </a:xfrm>
        </p:grpSpPr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3D45C095-566F-4152-A3CE-0B05AA951841}"/>
                </a:ext>
              </a:extLst>
            </p:cNvPr>
            <p:cNvSpPr txBox="1"/>
            <p:nvPr/>
          </p:nvSpPr>
          <p:spPr>
            <a:xfrm>
              <a:off x="4086309" y="1357939"/>
              <a:ext cx="6371105" cy="646331"/>
            </a:xfrm>
            <a:prstGeom prst="rect">
              <a:avLst/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Ø"/>
              </a:pPr>
              <a:r>
                <a:rPr lang="es-CO" dirty="0">
                  <a:latin typeface="Arial" panose="020B0604020202020204" pitchFamily="34" charset="0"/>
                  <a:cs typeface="Arial" panose="020B0604020202020204" pitchFamily="34" charset="0"/>
                </a:rPr>
                <a:t>Definición y aplicación de controles para mitigación de riesgos</a:t>
              </a:r>
            </a:p>
          </p:txBody>
        </p:sp>
        <p:pic>
          <p:nvPicPr>
            <p:cNvPr id="43" name="Imagen 4">
              <a:extLst>
                <a:ext uri="{FF2B5EF4-FFF2-40B4-BE49-F238E27FC236}">
                  <a16:creationId xmlns:a16="http://schemas.microsoft.com/office/drawing/2014/main" id="{700AB638-092B-443F-A9DC-F0468AEB07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83889" y="1436138"/>
              <a:ext cx="56038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91C6105-FF1D-41B7-861B-35C73359DFC6}"/>
              </a:ext>
            </a:extLst>
          </p:cNvPr>
          <p:cNvSpPr txBox="1"/>
          <p:nvPr/>
        </p:nvSpPr>
        <p:spPr>
          <a:xfrm>
            <a:off x="4007085" y="4668487"/>
            <a:ext cx="6529555" cy="323165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REQUIERE REPLANTEARSE EL DISEÑO DE CONTROLES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D5D0179-88EA-4015-B78A-7AE25EC8D822}"/>
              </a:ext>
            </a:extLst>
          </p:cNvPr>
          <p:cNvSpPr txBox="1"/>
          <p:nvPr/>
        </p:nvSpPr>
        <p:spPr>
          <a:xfrm>
            <a:off x="4007085" y="3793689"/>
            <a:ext cx="73264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2155825" algn="l"/>
              </a:tabLst>
            </a:pPr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Nueva Guía para la administración del riesgo y el diseño de controles en entidades públicas – Riesgos de gestión, corrupción y seguridad digital - DAFP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7437549-14EE-4BE1-BF0B-301374E60125}"/>
              </a:ext>
            </a:extLst>
          </p:cNvPr>
          <p:cNvSpPr txBox="1"/>
          <p:nvPr/>
        </p:nvSpPr>
        <p:spPr>
          <a:xfrm>
            <a:off x="4007085" y="5161174"/>
            <a:ext cx="71341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2155825" algn="l"/>
              </a:tabLst>
            </a:pPr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Se recomienda aplicar lo estipulado en la “Guía para la administración del Riesgo y el Diseño de Controles en Entidades Públicas V.4 DAFP octubre de 2018.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9AD1EBD-AFEA-48E5-AB6A-93FC05F2686D}"/>
              </a:ext>
            </a:extLst>
          </p:cNvPr>
          <p:cNvSpPr txBox="1"/>
          <p:nvPr/>
        </p:nvSpPr>
        <p:spPr>
          <a:xfrm>
            <a:off x="4071796" y="1491679"/>
            <a:ext cx="73249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2155825" algn="l"/>
              </a:tabLst>
            </a:pPr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A 28 de mayo de 2019, se presenta el informe “</a:t>
            </a:r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Análisis de los controles de los riesgos de corrupción, evaluando 36 controles a los diferentes procesos (pagina web IDRD link Transparencia, Mapa de riesgos de corrupción).</a:t>
            </a:r>
          </a:p>
          <a:p>
            <a:pPr algn="just">
              <a:tabLst>
                <a:tab pos="2155825" algn="l"/>
              </a:tabLst>
            </a:pPr>
            <a:r>
              <a:rPr lang="es-CO" sz="1500" dirty="0">
                <a:latin typeface="Arial" panose="020B0604020202020204" pitchFamily="34" charset="0"/>
                <a:cs typeface="Arial" panose="020B0604020202020204" pitchFamily="34" charset="0"/>
              </a:rPr>
              <a:t>Una vez terminada la revisión y rediseño de controles el mapa de riesgos de gestión, la oficina de control interno evaluará la pertinencia y eficacia de los controles.</a:t>
            </a:r>
            <a:endParaRPr lang="es-CO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081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9" y="6054215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115491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ESTADO DEL SISTEMA DE CONTROL INTERNO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32A83923-7E07-4094-BC39-3545C93CCE8F}"/>
              </a:ext>
            </a:extLst>
          </p:cNvPr>
          <p:cNvGrpSpPr/>
          <p:nvPr/>
        </p:nvGrpSpPr>
        <p:grpSpPr>
          <a:xfrm>
            <a:off x="8942665" y="633727"/>
            <a:ext cx="2642808" cy="3310500"/>
            <a:chOff x="5541505" y="2641273"/>
            <a:chExt cx="1873259" cy="3310500"/>
          </a:xfrm>
        </p:grpSpPr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1B4474EF-0396-4B65-B972-F80F63AAB5EF}"/>
                </a:ext>
              </a:extLst>
            </p:cNvPr>
            <p:cNvGrpSpPr/>
            <p:nvPr/>
          </p:nvGrpSpPr>
          <p:grpSpPr>
            <a:xfrm>
              <a:off x="5541505" y="2641273"/>
              <a:ext cx="1873259" cy="3310500"/>
              <a:chOff x="5541505" y="2641273"/>
              <a:chExt cx="1873259" cy="3310500"/>
            </a:xfrm>
          </p:grpSpPr>
          <p:sp>
            <p:nvSpPr>
              <p:cNvPr id="3" name="Pentágono 2">
                <a:extLst>
                  <a:ext uri="{FF2B5EF4-FFF2-40B4-BE49-F238E27FC236}">
                    <a16:creationId xmlns:a16="http://schemas.microsoft.com/office/drawing/2014/main" id="{8892E782-B3AA-4859-9B55-73F7A81796C1}"/>
                  </a:ext>
                </a:extLst>
              </p:cNvPr>
              <p:cNvSpPr/>
              <p:nvPr/>
            </p:nvSpPr>
            <p:spPr>
              <a:xfrm>
                <a:off x="5541505" y="2641273"/>
                <a:ext cx="1794294" cy="1664898"/>
              </a:xfrm>
              <a:prstGeom prst="pentagon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CO" sz="4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SCI</a:t>
                </a:r>
              </a:p>
            </p:txBody>
          </p:sp>
          <p:sp>
            <p:nvSpPr>
              <p:cNvPr id="19" name="Pentágono 18">
                <a:extLst>
                  <a:ext uri="{FF2B5EF4-FFF2-40B4-BE49-F238E27FC236}">
                    <a16:creationId xmlns:a16="http://schemas.microsoft.com/office/drawing/2014/main" id="{AD2284E4-DC12-479C-904D-A3E21A454FD5}"/>
                  </a:ext>
                </a:extLst>
              </p:cNvPr>
              <p:cNvSpPr/>
              <p:nvPr/>
            </p:nvSpPr>
            <p:spPr>
              <a:xfrm rot="2141791">
                <a:off x="5620470" y="4286875"/>
                <a:ext cx="1794294" cy="1664898"/>
              </a:xfrm>
              <a:prstGeom prst="pentagon">
                <a:avLst/>
              </a:prstGeom>
              <a:solidFill>
                <a:srgbClr val="4ADCD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/>
              </a:p>
            </p:txBody>
          </p:sp>
        </p:grpSp>
        <p:sp>
          <p:nvSpPr>
            <p:cNvPr id="16" name="CuadroTexto 15">
              <a:extLst>
                <a:ext uri="{FF2B5EF4-FFF2-40B4-BE49-F238E27FC236}">
                  <a16:creationId xmlns:a16="http://schemas.microsoft.com/office/drawing/2014/main" id="{F8067CF6-527F-41D9-AA54-04AE51BB079C}"/>
                </a:ext>
              </a:extLst>
            </p:cNvPr>
            <p:cNvSpPr txBox="1"/>
            <p:nvPr/>
          </p:nvSpPr>
          <p:spPr>
            <a:xfrm>
              <a:off x="5541505" y="4807184"/>
              <a:ext cx="1839963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5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INFORMACIÓN</a:t>
              </a:r>
            </a:p>
            <a:p>
              <a:pPr algn="ctr"/>
              <a:r>
                <a:rPr lang="es-CO" sz="1500" b="1" dirty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Y COMUNICACIÓN</a:t>
              </a:r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F8F7EEE0-3C4C-4241-8872-EF1D4E02A534}"/>
              </a:ext>
            </a:extLst>
          </p:cNvPr>
          <p:cNvGrpSpPr/>
          <p:nvPr/>
        </p:nvGrpSpPr>
        <p:grpSpPr>
          <a:xfrm>
            <a:off x="677787" y="1280353"/>
            <a:ext cx="7953200" cy="3564099"/>
            <a:chOff x="667736" y="1231930"/>
            <a:chExt cx="7161005" cy="3564099"/>
          </a:xfrm>
        </p:grpSpPr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095B05EC-E0A6-45AF-A8FF-9616CD2D8E63}"/>
                </a:ext>
              </a:extLst>
            </p:cNvPr>
            <p:cNvSpPr txBox="1"/>
            <p:nvPr/>
          </p:nvSpPr>
          <p:spPr>
            <a:xfrm>
              <a:off x="676903" y="1231930"/>
              <a:ext cx="6396759" cy="877163"/>
            </a:xfrm>
            <a:prstGeom prst="rect">
              <a:avLst/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Ø"/>
              </a:pPr>
              <a:r>
                <a:rPr lang="es-CO" sz="1700" dirty="0">
                  <a:latin typeface="Arial" panose="020B0604020202020204" pitchFamily="34" charset="0"/>
                  <a:cs typeface="Arial" panose="020B0604020202020204" pitchFamily="34" charset="0"/>
                </a:rPr>
                <a:t>Generación y recopilación de información que de soporte al Sistema de Control Interno – Resolución 006 de 2017, funciones asignadas a las dependencias y de las cuales se requiere la información</a:t>
              </a:r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584CB1ED-2CD0-403F-B257-1EBE51DBAB7D}"/>
                </a:ext>
              </a:extLst>
            </p:cNvPr>
            <p:cNvSpPr txBox="1"/>
            <p:nvPr/>
          </p:nvSpPr>
          <p:spPr>
            <a:xfrm>
              <a:off x="679194" y="2299884"/>
              <a:ext cx="6392175" cy="1138773"/>
            </a:xfrm>
            <a:prstGeom prst="rect">
              <a:avLst/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Ø"/>
              </a:pPr>
              <a:r>
                <a:rPr lang="es-CO" sz="1700" dirty="0">
                  <a:latin typeface="Arial" panose="020B0604020202020204" pitchFamily="34" charset="0"/>
                  <a:cs typeface="Arial" panose="020B0604020202020204" pitchFamily="34" charset="0"/>
                </a:rPr>
                <a:t>Comunicación de la información relevante hacia el interior de la entidad, para apoyar el funcionamiento del Sistema de Control Interno – Manual de comunicaciones y Sistema de Gestión documental</a:t>
              </a:r>
            </a:p>
          </p:txBody>
        </p: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58EE3ECD-6BA3-4689-BA42-A78AD02C9948}"/>
                </a:ext>
              </a:extLst>
            </p:cNvPr>
            <p:cNvSpPr txBox="1"/>
            <p:nvPr/>
          </p:nvSpPr>
          <p:spPr>
            <a:xfrm>
              <a:off x="667736" y="3657256"/>
              <a:ext cx="6401342" cy="1138773"/>
            </a:xfrm>
            <a:prstGeom prst="rect">
              <a:avLst/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Ø"/>
              </a:pPr>
              <a:r>
                <a:rPr lang="es-CO" sz="1700" dirty="0">
                  <a:latin typeface="Arial" panose="020B0604020202020204" pitchFamily="34" charset="0"/>
                  <a:cs typeface="Arial" panose="020B0604020202020204" pitchFamily="34" charset="0"/>
                </a:rPr>
                <a:t>Comunicación con los grupos de valor, sobre los aspectos claves que afectan el funcionamiento del Sistema de Control Interno - proceso de atención al ciudadano, guía de trámites y servicios, PAAC, DRAFE y permanente contacto a través de los programas.</a:t>
              </a:r>
            </a:p>
          </p:txBody>
        </p:sp>
        <p:pic>
          <p:nvPicPr>
            <p:cNvPr id="37" name="Imagen 4">
              <a:extLst>
                <a:ext uri="{FF2B5EF4-FFF2-40B4-BE49-F238E27FC236}">
                  <a16:creationId xmlns:a16="http://schemas.microsoft.com/office/drawing/2014/main" id="{C7B884CD-8F23-465E-8BE9-08DE1DE7A2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8354" y="1339195"/>
              <a:ext cx="56038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Imagen 1">
              <a:extLst>
                <a:ext uri="{FF2B5EF4-FFF2-40B4-BE49-F238E27FC236}">
                  <a16:creationId xmlns:a16="http://schemas.microsoft.com/office/drawing/2014/main" id="{845C131C-3FFB-45B5-92BD-E05C8BEB14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5816" y="2280291"/>
              <a:ext cx="542925" cy="51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Imagen 1">
              <a:extLst>
                <a:ext uri="{FF2B5EF4-FFF2-40B4-BE49-F238E27FC236}">
                  <a16:creationId xmlns:a16="http://schemas.microsoft.com/office/drawing/2014/main" id="{95317027-BB1D-458D-BA54-620E4A0887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7084" y="3390736"/>
              <a:ext cx="542925" cy="517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14C23AA-F75C-4B63-9212-39FFE5C29D7E}"/>
              </a:ext>
            </a:extLst>
          </p:cNvPr>
          <p:cNvSpPr txBox="1"/>
          <p:nvPr/>
        </p:nvSpPr>
        <p:spPr>
          <a:xfrm>
            <a:off x="3471569" y="5066268"/>
            <a:ext cx="732495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tabLst>
                <a:tab pos="2155825" algn="l"/>
              </a:tabLst>
            </a:pPr>
            <a:r>
              <a:rPr lang="es-CO" sz="1700" dirty="0">
                <a:latin typeface="Arial" panose="020B0604020202020204" pitchFamily="34" charset="0"/>
                <a:cs typeface="Arial" panose="020B0604020202020204" pitchFamily="34" charset="0"/>
              </a:rPr>
              <a:t>Para el año 2019, el IDRD debe rendir información sobre su Sistema de Control Interno a través de 200 informes presentados por la OCI, cuyo insumo se origina desde las diferentes dependencias.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21342A3-9819-496B-BC43-B91A6DFD4C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736" y="5010076"/>
            <a:ext cx="2355833" cy="1637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10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CFE9C74-9AD2-4A28-ABA0-806244166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067" y="6230620"/>
            <a:ext cx="3552825" cy="581025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39FC0-213E-4D66-9ECA-F4248F5E5969}"/>
              </a:ext>
            </a:extLst>
          </p:cNvPr>
          <p:cNvSpPr txBox="1"/>
          <p:nvPr/>
        </p:nvSpPr>
        <p:spPr>
          <a:xfrm>
            <a:off x="321851" y="115491"/>
            <a:ext cx="11341259" cy="43088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49262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O" sz="2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ESTADO DEL SISTEMA DE CONTROL INTERNO</a:t>
            </a: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32A83923-7E07-4094-BC39-3545C93CCE8F}"/>
              </a:ext>
            </a:extLst>
          </p:cNvPr>
          <p:cNvGrpSpPr/>
          <p:nvPr/>
        </p:nvGrpSpPr>
        <p:grpSpPr>
          <a:xfrm>
            <a:off x="9260324" y="922265"/>
            <a:ext cx="2632131" cy="3913011"/>
            <a:chOff x="4586221" y="3017253"/>
            <a:chExt cx="2632131" cy="1929557"/>
          </a:xfrm>
        </p:grpSpPr>
        <p:grpSp>
          <p:nvGrpSpPr>
            <p:cNvPr id="5" name="Grupo 4">
              <a:extLst>
                <a:ext uri="{FF2B5EF4-FFF2-40B4-BE49-F238E27FC236}">
                  <a16:creationId xmlns:a16="http://schemas.microsoft.com/office/drawing/2014/main" id="{478FB2A6-B199-4CAB-9EB7-A7FE11CAD522}"/>
                </a:ext>
              </a:extLst>
            </p:cNvPr>
            <p:cNvGrpSpPr/>
            <p:nvPr/>
          </p:nvGrpSpPr>
          <p:grpSpPr>
            <a:xfrm>
              <a:off x="4586221" y="3017253"/>
              <a:ext cx="2632131" cy="1929557"/>
              <a:chOff x="4103142" y="3800186"/>
              <a:chExt cx="2632131" cy="1929557"/>
            </a:xfrm>
          </p:grpSpPr>
          <p:sp>
            <p:nvSpPr>
              <p:cNvPr id="3" name="Pentágono 2">
                <a:extLst>
                  <a:ext uri="{FF2B5EF4-FFF2-40B4-BE49-F238E27FC236}">
                    <a16:creationId xmlns:a16="http://schemas.microsoft.com/office/drawing/2014/main" id="{8892E782-B3AA-4859-9B55-73F7A81796C1}"/>
                  </a:ext>
                </a:extLst>
              </p:cNvPr>
              <p:cNvSpPr/>
              <p:nvPr/>
            </p:nvSpPr>
            <p:spPr>
              <a:xfrm rot="622379">
                <a:off x="5027052" y="3800186"/>
                <a:ext cx="1708221" cy="920975"/>
              </a:xfrm>
              <a:prstGeom prst="pentagon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s-CO" sz="4000" b="1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SCI</a:t>
                </a:r>
              </a:p>
            </p:txBody>
          </p:sp>
          <p:sp>
            <p:nvSpPr>
              <p:cNvPr id="11" name="Pentágono 10">
                <a:extLst>
                  <a:ext uri="{FF2B5EF4-FFF2-40B4-BE49-F238E27FC236}">
                    <a16:creationId xmlns:a16="http://schemas.microsoft.com/office/drawing/2014/main" id="{01E0EF55-B4F5-40C7-83E0-342D673DDB8F}"/>
                  </a:ext>
                </a:extLst>
              </p:cNvPr>
              <p:cNvSpPr/>
              <p:nvPr/>
            </p:nvSpPr>
            <p:spPr>
              <a:xfrm rot="1201955">
                <a:off x="4103142" y="4748565"/>
                <a:ext cx="2103964" cy="981178"/>
              </a:xfrm>
              <a:prstGeom prst="pentagon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O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D30F5126-0D9D-4CD5-AA4B-F8045E932CD1}"/>
                </a:ext>
              </a:extLst>
            </p:cNvPr>
            <p:cNvSpPr txBox="1"/>
            <p:nvPr/>
          </p:nvSpPr>
          <p:spPr>
            <a:xfrm>
              <a:off x="4758308" y="4388455"/>
              <a:ext cx="1800448" cy="273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CO" sz="15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ACTIVIDADES DE MONITOREO</a:t>
              </a:r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61891E79-760C-4DC9-85EC-8BB315423E3A}"/>
              </a:ext>
            </a:extLst>
          </p:cNvPr>
          <p:cNvGrpSpPr/>
          <p:nvPr/>
        </p:nvGrpSpPr>
        <p:grpSpPr>
          <a:xfrm>
            <a:off x="664261" y="654341"/>
            <a:ext cx="8580131" cy="5999662"/>
            <a:chOff x="-112143" y="1387495"/>
            <a:chExt cx="7940883" cy="4314323"/>
          </a:xfrm>
        </p:grpSpPr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3CD2944F-12F4-4B55-A283-C9C0ABF0709F}"/>
                </a:ext>
              </a:extLst>
            </p:cNvPr>
            <p:cNvSpPr txBox="1"/>
            <p:nvPr/>
          </p:nvSpPr>
          <p:spPr>
            <a:xfrm>
              <a:off x="-112143" y="1387495"/>
              <a:ext cx="7185805" cy="630763"/>
            </a:xfrm>
            <a:prstGeom prst="rect">
              <a:avLst/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Ø"/>
              </a:pPr>
              <a:r>
                <a:rPr lang="es-CO" sz="1700" dirty="0">
                  <a:latin typeface="Arial" panose="020B0604020202020204" pitchFamily="34" charset="0"/>
                  <a:cs typeface="Arial" panose="020B0604020202020204" pitchFamily="34" charset="0"/>
                </a:rPr>
                <a:t>Aplicación de autoevaluaciones para determinar el avance en el logro de metas, resultados y objetivos propuestos, mediante el aplicativo Isolucion donde se documentan las acciones correctivas y de mejora.</a:t>
              </a:r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FD4478BF-FB24-4CFF-B458-908371EC75FD}"/>
                </a:ext>
              </a:extLst>
            </p:cNvPr>
            <p:cNvSpPr txBox="1"/>
            <p:nvPr/>
          </p:nvSpPr>
          <p:spPr>
            <a:xfrm>
              <a:off x="-100530" y="4141559"/>
              <a:ext cx="7185804" cy="442641"/>
            </a:xfrm>
            <a:prstGeom prst="rect">
              <a:avLst/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Ø"/>
              </a:pPr>
              <a:r>
                <a:rPr lang="es-CO" sz="1700" dirty="0">
                  <a:latin typeface="Arial" panose="020B0604020202020204" pitchFamily="34" charset="0"/>
                  <a:cs typeface="Arial" panose="020B0604020202020204" pitchFamily="34" charset="0"/>
                </a:rPr>
                <a:t>Instrumentos de auditoría interna: Procedimientos Políticas de operación, Estatuto de auditoria interna y código de ética del auditor</a:t>
              </a:r>
            </a:p>
          </p:txBody>
        </p:sp>
        <p:pic>
          <p:nvPicPr>
            <p:cNvPr id="36" name="Imagen 1">
              <a:extLst>
                <a:ext uri="{FF2B5EF4-FFF2-40B4-BE49-F238E27FC236}">
                  <a16:creationId xmlns:a16="http://schemas.microsoft.com/office/drawing/2014/main" id="{7C8E1B8C-FB86-4E9D-8DF6-6E62936FAE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7861" y="1596400"/>
              <a:ext cx="542925" cy="321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Imagen 1">
              <a:extLst>
                <a:ext uri="{FF2B5EF4-FFF2-40B4-BE49-F238E27FC236}">
                  <a16:creationId xmlns:a16="http://schemas.microsoft.com/office/drawing/2014/main" id="{0444965D-A900-47C8-B396-BC5CF55447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5815" y="2534027"/>
              <a:ext cx="542925" cy="391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Imagen 1">
              <a:extLst>
                <a:ext uri="{FF2B5EF4-FFF2-40B4-BE49-F238E27FC236}">
                  <a16:creationId xmlns:a16="http://schemas.microsoft.com/office/drawing/2014/main" id="{59F60ACA-C955-45C4-ADF6-509C917D50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18402" y="3678567"/>
              <a:ext cx="542925" cy="3983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F1F99AA2-97C1-48ED-A021-D6AE0FBDCE0C}"/>
                </a:ext>
              </a:extLst>
            </p:cNvPr>
            <p:cNvSpPr txBox="1"/>
            <p:nvPr/>
          </p:nvSpPr>
          <p:spPr>
            <a:xfrm>
              <a:off x="-112143" y="3341913"/>
              <a:ext cx="7182932" cy="663961"/>
            </a:xfrm>
            <a:prstGeom prst="rect">
              <a:avLst/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Ø"/>
              </a:pPr>
              <a:r>
                <a:rPr lang="es-CO" sz="1700" dirty="0">
                  <a:latin typeface="Arial" panose="020B0604020202020204" pitchFamily="34" charset="0"/>
                  <a:cs typeface="Arial" panose="020B0604020202020204" pitchFamily="34" charset="0"/>
                </a:rPr>
                <a:t>Evaluación y comunicación de deficiencias de control interno a las partes responsables de aplicar medidas correctivas, a través de informes de auditoria de control interno y seguimientos</a:t>
              </a:r>
              <a:r>
                <a:rPr lang="es-CO" dirty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</a:p>
          </p:txBody>
        </p:sp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ECDB68CF-73B4-483E-B29C-C7A49B72AF3D}"/>
                </a:ext>
              </a:extLst>
            </p:cNvPr>
            <p:cNvSpPr txBox="1"/>
            <p:nvPr/>
          </p:nvSpPr>
          <p:spPr>
            <a:xfrm>
              <a:off x="-112143" y="2188681"/>
              <a:ext cx="7180060" cy="1007007"/>
            </a:xfrm>
            <a:prstGeom prst="rect">
              <a:avLst/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Ø"/>
              </a:pPr>
              <a:r>
                <a:rPr lang="es-CO" sz="1700" dirty="0">
                  <a:latin typeface="Arial" panose="020B0604020202020204" pitchFamily="34" charset="0"/>
                  <a:cs typeface="Arial" panose="020B0604020202020204" pitchFamily="34" charset="0"/>
                </a:rPr>
                <a:t>Aplicación de evaluaciones independientes para determinar el avance en el logro de metas, resultados y objetivos propuestos, así como la existencia y operación de los componentes del Sistema de Control Interno, con base en el Plan Anual Auditoria y con el apoyo del Estatuto de Auditoria Interna y Código de Ética del Auditora. </a:t>
              </a:r>
            </a:p>
          </p:txBody>
        </p:sp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8F284B7D-1601-4C0F-BCA4-57D0E23041F6}"/>
                </a:ext>
              </a:extLst>
            </p:cNvPr>
            <p:cNvSpPr txBox="1"/>
            <p:nvPr/>
          </p:nvSpPr>
          <p:spPr>
            <a:xfrm>
              <a:off x="-97654" y="4694811"/>
              <a:ext cx="7182928" cy="1007007"/>
            </a:xfrm>
            <a:prstGeom prst="rect">
              <a:avLst/>
            </a:prstGeom>
            <a:ln w="2857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285750" indent="-285750" algn="just">
                <a:buFont typeface="Wingdings" panose="05000000000000000000" pitchFamily="2" charset="2"/>
                <a:buChar char="Ø"/>
              </a:pPr>
              <a:r>
                <a:rPr lang="es-CO" sz="1700" dirty="0">
                  <a:latin typeface="Arial" panose="020B0604020202020204" pitchFamily="34" charset="0"/>
                  <a:cs typeface="Arial" panose="020B0604020202020204" pitchFamily="34" charset="0"/>
                </a:rPr>
                <a:t>Sistema de control interno contable, pendiente concluir la construcción del Manual de Políticas de Operación con base en la Resolución  193 de 2016 – Evaluación del control interno contable.</a:t>
              </a:r>
            </a:p>
            <a:p>
              <a:pPr algn="just"/>
              <a:r>
                <a:rPr lang="es-CO" sz="1700" dirty="0">
                  <a:latin typeface="Arial" panose="020B0604020202020204" pitchFamily="34" charset="0"/>
                  <a:cs typeface="Arial" panose="020B0604020202020204" pitchFamily="34" charset="0"/>
                </a:rPr>
                <a:t>   Se han venido desarrollando las capacitaciones en materia de régimen de contabilidad pública, homologado con el nuevo marco normativo contable.</a:t>
              </a:r>
            </a:p>
          </p:txBody>
        </p:sp>
        <p:pic>
          <p:nvPicPr>
            <p:cNvPr id="47" name="Imagen 1">
              <a:extLst>
                <a:ext uri="{FF2B5EF4-FFF2-40B4-BE49-F238E27FC236}">
                  <a16:creationId xmlns:a16="http://schemas.microsoft.com/office/drawing/2014/main" id="{BF7EF572-4E43-4B0C-944D-E7A4FA5D29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7861" y="4422617"/>
              <a:ext cx="542925" cy="407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722016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2374</TotalTime>
  <Words>1517</Words>
  <Application>Microsoft Office PowerPoint</Application>
  <PresentationFormat>Panorámica</PresentationFormat>
  <Paragraphs>128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Rosalba Guzman Guzman</dc:creator>
  <cp:lastModifiedBy>Jairo Antonio Palacios Pena</cp:lastModifiedBy>
  <cp:revision>160</cp:revision>
  <cp:lastPrinted>2019-06-21T21:18:08Z</cp:lastPrinted>
  <dcterms:created xsi:type="dcterms:W3CDTF">2019-01-24T12:55:50Z</dcterms:created>
  <dcterms:modified xsi:type="dcterms:W3CDTF">2019-06-21T21:18:14Z</dcterms:modified>
</cp:coreProperties>
</file>