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79" r:id="rId4"/>
    <p:sldId id="281" r:id="rId5"/>
    <p:sldId id="295" r:id="rId6"/>
    <p:sldId id="259" r:id="rId7"/>
    <p:sldId id="296" r:id="rId8"/>
    <p:sldId id="287" r:id="rId9"/>
    <p:sldId id="292" r:id="rId10"/>
    <p:sldId id="288" r:id="rId11"/>
    <p:sldId id="283" r:id="rId12"/>
    <p:sldId id="298" r:id="rId13"/>
    <p:sldId id="300" r:id="rId14"/>
    <p:sldId id="301" r:id="rId15"/>
    <p:sldId id="299" r:id="rId16"/>
    <p:sldId id="290" r:id="rId17"/>
    <p:sldId id="284" r:id="rId18"/>
    <p:sldId id="258" r:id="rId19"/>
    <p:sldId id="303" r:id="rId20"/>
    <p:sldId id="304" r:id="rId21"/>
    <p:sldId id="302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3" autoAdjust="0"/>
    <p:restoredTop sz="95118" autoAdjust="0"/>
  </p:normalViewPr>
  <p:slideViewPr>
    <p:cSldViewPr snapToGrid="0" snapToObjects="1">
      <p:cViewPr varScale="1">
        <p:scale>
          <a:sx n="69" d="100"/>
          <a:sy n="69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IDRD%20MARLYS\IDRD%202020\PQRDS\SEGUIMIENTO_OPORTUNIDAD%201512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IDRD%20MARLYS\IDRD%202020\PQRDS\SEGUIMIENTO_OPORTUNIDAD%201512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G:\Mi%20unidad\IDRD%20MARLYS\IDRD%202020\PQRDS\SEGUIMIENTO_OPORTUNIDAD%201512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'Grafica total'!$C$3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'Grafica total'!$A$4:$A$15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'Grafica total'!$C$4:$C$15</c:f>
              <c:numCache>
                <c:formatCode>_(* #,##0_);_(* \(#,##0\);_(* "-"_);_(@_)</c:formatCode>
                <c:ptCount val="12"/>
                <c:pt idx="0">
                  <c:v>222</c:v>
                </c:pt>
                <c:pt idx="1">
                  <c:v>262</c:v>
                </c:pt>
                <c:pt idx="2">
                  <c:v>251</c:v>
                </c:pt>
                <c:pt idx="3">
                  <c:v>256</c:v>
                </c:pt>
                <c:pt idx="4">
                  <c:v>443</c:v>
                </c:pt>
                <c:pt idx="5">
                  <c:v>373</c:v>
                </c:pt>
                <c:pt idx="6">
                  <c:v>358</c:v>
                </c:pt>
                <c:pt idx="7">
                  <c:v>353</c:v>
                </c:pt>
                <c:pt idx="8">
                  <c:v>324</c:v>
                </c:pt>
                <c:pt idx="9">
                  <c:v>325</c:v>
                </c:pt>
                <c:pt idx="10">
                  <c:v>243</c:v>
                </c:pt>
                <c:pt idx="11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D0-4317-B432-7ED7947F5761}"/>
            </c:ext>
          </c:extLst>
        </c:ser>
        <c:ser>
          <c:idx val="1"/>
          <c:order val="1"/>
          <c:tx>
            <c:strRef>
              <c:f>'Grafica total'!$D$3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'Grafica total'!$A$4:$A$15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'Grafica total'!$D$4:$D$15</c:f>
              <c:numCache>
                <c:formatCode>_(* #,##0_);_(* \(#,##0\);_(* "-"_);_(@_)</c:formatCode>
                <c:ptCount val="12"/>
                <c:pt idx="0">
                  <c:v>204</c:v>
                </c:pt>
                <c:pt idx="1">
                  <c:v>314</c:v>
                </c:pt>
                <c:pt idx="2">
                  <c:v>268</c:v>
                </c:pt>
                <c:pt idx="3">
                  <c:v>113</c:v>
                </c:pt>
                <c:pt idx="4">
                  <c:v>153</c:v>
                </c:pt>
                <c:pt idx="5">
                  <c:v>139</c:v>
                </c:pt>
                <c:pt idx="6">
                  <c:v>227</c:v>
                </c:pt>
                <c:pt idx="7">
                  <c:v>216</c:v>
                </c:pt>
                <c:pt idx="8">
                  <c:v>255</c:v>
                </c:pt>
                <c:pt idx="9">
                  <c:v>299</c:v>
                </c:pt>
                <c:pt idx="10">
                  <c:v>218</c:v>
                </c:pt>
                <c:pt idx="11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D0-4317-B432-7ED7947F5761}"/>
            </c:ext>
          </c:extLst>
        </c:ser>
        <c:ser>
          <c:idx val="2"/>
          <c:order val="2"/>
          <c:tx>
            <c:strRef>
              <c:f>'Grafica total'!$E$3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'Grafica total'!$A$4:$A$15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'Grafica total'!$E$4:$E$15</c:f>
              <c:numCache>
                <c:formatCode>General</c:formatCode>
                <c:ptCount val="12"/>
                <c:pt idx="0">
                  <c:v>190</c:v>
                </c:pt>
                <c:pt idx="1">
                  <c:v>242</c:v>
                </c:pt>
                <c:pt idx="2">
                  <c:v>282</c:v>
                </c:pt>
                <c:pt idx="3">
                  <c:v>222</c:v>
                </c:pt>
                <c:pt idx="4">
                  <c:v>211</c:v>
                </c:pt>
                <c:pt idx="5">
                  <c:v>292</c:v>
                </c:pt>
                <c:pt idx="6">
                  <c:v>570</c:v>
                </c:pt>
                <c:pt idx="7">
                  <c:v>528</c:v>
                </c:pt>
                <c:pt idx="8">
                  <c:v>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D0-4317-B432-7ED7947F5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059456"/>
        <c:axId val="127060992"/>
      </c:lineChart>
      <c:catAx>
        <c:axId val="1270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7060992"/>
        <c:crosses val="autoZero"/>
        <c:auto val="1"/>
        <c:lblAlgn val="ctr"/>
        <c:lblOffset val="100"/>
        <c:noMultiLvlLbl val="0"/>
      </c:catAx>
      <c:valAx>
        <c:axId val="127060992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705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63077681945398E-2"/>
          <c:y val="0"/>
          <c:w val="0.9701369223180546"/>
          <c:h val="0.94525850296673986"/>
        </c:manualLayout>
      </c:layout>
      <c:lineChart>
        <c:grouping val="standard"/>
        <c:varyColors val="0"/>
        <c:ser>
          <c:idx val="0"/>
          <c:order val="0"/>
          <c:tx>
            <c:strRef>
              <c:f>'Grafica total'!$C$18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7148252438132054E-3"/>
                  <c:y val="-2.609744715780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C-4028-BBF6-E94FA64B46B1}"/>
                </c:ext>
              </c:extLst>
            </c:dLbl>
            <c:dLbl>
              <c:idx val="1"/>
              <c:layout>
                <c:manualLayout>
                  <c:x val="-2.488561058759075E-17"/>
                  <c:y val="-3.3214932746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5C-4028-BBF6-E94FA64B46B1}"/>
                </c:ext>
              </c:extLst>
            </c:dLbl>
            <c:dLbl>
              <c:idx val="5"/>
              <c:layout>
                <c:manualLayout>
                  <c:x val="-1.6288951462879408E-2"/>
                  <c:y val="4.7449903923285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5C-4028-BBF6-E94FA64B4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 total'!$A$19:$A$30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'Grafica total'!$C$19:$C$30</c:f>
              <c:numCache>
                <c:formatCode>0%</c:formatCode>
                <c:ptCount val="12"/>
                <c:pt idx="0">
                  <c:v>0.21860465116279071</c:v>
                </c:pt>
                <c:pt idx="1">
                  <c:v>0.22619047619047619</c:v>
                </c:pt>
                <c:pt idx="2">
                  <c:v>0.21774193548387097</c:v>
                </c:pt>
                <c:pt idx="3">
                  <c:v>0.14624505928853754</c:v>
                </c:pt>
                <c:pt idx="4">
                  <c:v>0.11981566820276497</c:v>
                </c:pt>
                <c:pt idx="5">
                  <c:v>0.18356164383561643</c:v>
                </c:pt>
                <c:pt idx="6">
                  <c:v>0.16857142857142857</c:v>
                </c:pt>
                <c:pt idx="7">
                  <c:v>0.16714697406340057</c:v>
                </c:pt>
                <c:pt idx="8">
                  <c:v>0.14473684210526316</c:v>
                </c:pt>
                <c:pt idx="9">
                  <c:v>0.16560509554140126</c:v>
                </c:pt>
                <c:pt idx="10">
                  <c:v>0.2</c:v>
                </c:pt>
                <c:pt idx="11">
                  <c:v>0.15981735159817351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5C-4028-BBF6-E94FA64B46B1}"/>
            </c:ext>
          </c:extLst>
        </c:ser>
        <c:ser>
          <c:idx val="1"/>
          <c:order val="1"/>
          <c:tx>
            <c:strRef>
              <c:f>'Grafica total'!$D$18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 total'!$A$19:$A$30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'Grafica total'!$D$19:$D$30</c:f>
              <c:numCache>
                <c:formatCode>0%</c:formatCode>
                <c:ptCount val="12"/>
                <c:pt idx="0">
                  <c:v>0.17857142857142858</c:v>
                </c:pt>
                <c:pt idx="1">
                  <c:v>0.44</c:v>
                </c:pt>
                <c:pt idx="2">
                  <c:v>0.31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0.05</c:v>
                </c:pt>
                <c:pt idx="7">
                  <c:v>0.09</c:v>
                </c:pt>
                <c:pt idx="8">
                  <c:v>0.08</c:v>
                </c:pt>
                <c:pt idx="9">
                  <c:v>0.14000000000000001</c:v>
                </c:pt>
                <c:pt idx="10">
                  <c:v>0.16</c:v>
                </c:pt>
                <c:pt idx="11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5C-4028-BBF6-E94FA64B46B1}"/>
            </c:ext>
          </c:extLst>
        </c:ser>
        <c:ser>
          <c:idx val="2"/>
          <c:order val="2"/>
          <c:tx>
            <c:strRef>
              <c:f>'Grafica total'!$E$18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'Grafica total'!$A$19:$A$30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'Grafica total'!$E$19:$E$30</c:f>
              <c:numCache>
                <c:formatCode>0%</c:formatCode>
                <c:ptCount val="12"/>
                <c:pt idx="0">
                  <c:v>0.15</c:v>
                </c:pt>
                <c:pt idx="1">
                  <c:v>0.21</c:v>
                </c:pt>
                <c:pt idx="2">
                  <c:v>0.11</c:v>
                </c:pt>
                <c:pt idx="3">
                  <c:v>0.2</c:v>
                </c:pt>
                <c:pt idx="4">
                  <c:v>0.25</c:v>
                </c:pt>
                <c:pt idx="5">
                  <c:v>0.2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5C-4028-BBF6-E94FA64B4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865792"/>
        <c:axId val="126867328"/>
      </c:lineChart>
      <c:catAx>
        <c:axId val="12686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6867328"/>
        <c:crosses val="autoZero"/>
        <c:auto val="1"/>
        <c:lblAlgn val="ctr"/>
        <c:lblOffset val="100"/>
        <c:noMultiLvlLbl val="0"/>
      </c:catAx>
      <c:valAx>
        <c:axId val="126867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8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646977058123438"/>
          <c:y val="0.14075567200849776"/>
          <c:w val="0.26206742492947066"/>
          <c:h val="6.4513280221127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'Grafica total'!$A$33:$A$47</cx:f>
        <cx:lvl ptCount="15">
          <cx:pt idx="0">AREA ARCHIVO Y CORRESPONDENCIA</cx:pt>
          <cx:pt idx="1">ATENCIÓN AL CLIENTE, Q y R</cx:pt>
          <cx:pt idx="2">DIRECCIÓN</cx:pt>
          <cx:pt idx="3">OFICINA A. COMUNICACIONES</cx:pt>
          <cx:pt idx="4">OFICINA A. JURÍDICA</cx:pt>
          <cx:pt idx="5">OFICINA A. PLANEACIÓN</cx:pt>
          <cx:pt idx="6">OFICINA ASUNTOS LOCALES</cx:pt>
          <cx:pt idx="7">OFICINA CONTROL DISCIPLINARIO INTERNO</cx:pt>
          <cx:pt idx="8">SECRETARÍA GENERAL</cx:pt>
          <cx:pt idx="9">SUB. ADMINISTRATIVA Y FINANCIERA</cx:pt>
          <cx:pt idx="10">SUB. T. CONSTRUCCIONES</cx:pt>
          <cx:pt idx="11">SUB. T. PARQUES</cx:pt>
          <cx:pt idx="12">SUB. T. RECREACIÓN Y DEPORTE – DEPORTES</cx:pt>
          <cx:pt idx="13">SUB. T. RECREACIÓN Y DEPORTE – RECREACIÓN</cx:pt>
          <cx:pt idx="14">SUBDIRECCIÓN DE CONTRATACIÓN</cx:pt>
        </cx:lvl>
      </cx:strDim>
      <cx:numDim type="val">
        <cx:f>'Grafica total'!$B$33:$B$47</cx:f>
        <cx:lvl ptCount="15" formatCode="0%">
          <cx:pt idx="0">0</cx:pt>
          <cx:pt idx="1">0</cx:pt>
          <cx:pt idx="2">0</cx:pt>
          <cx:pt idx="3">0</cx:pt>
          <cx:pt idx="4">0</cx:pt>
          <cx:pt idx="5">0</cx:pt>
          <cx:pt idx="6">0</cx:pt>
          <cx:pt idx="7">0</cx:pt>
          <cx:pt idx="8">0</cx:pt>
          <cx:pt idx="9">0</cx:pt>
          <cx:pt idx="10">0</cx:pt>
          <cx:pt idx="11">0.97511312217194568</cx:pt>
          <cx:pt idx="12">0.022624434389140271</cx:pt>
          <cx:pt idx="13">0</cx:pt>
          <cx:pt idx="14">0.0022624434389140274</cx:pt>
        </cx:lvl>
      </cx:numDim>
    </cx:data>
  </cx:chartData>
  <cx:chart>
    <cx:title pos="t" align="ctr" overlay="0">
      <cx:tx>
        <cx:txData>
          <cx:v>Pareto Inoportunidad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Pareto Inoportunidad</a:t>
          </a:r>
        </a:p>
      </cx:txPr>
    </cx:title>
    <cx:plotArea>
      <cx:plotAreaRegion>
        <cx:series layoutId="clusteredColumn" uniqueId="{49FE51D1-C83B-42EE-9C85-AC244288EC95}">
          <cx:dataId val="0"/>
          <cx:layoutPr>
            <cx:aggregation/>
          </cx:layoutPr>
          <cx:axisId val="1"/>
        </cx:series>
        <cx:series layoutId="paretoLine" ownerIdx="0" uniqueId="{06D69658-CD16-4020-A84B-C8A6F43B1C9B}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1C891-F61E-4F93-B96F-CF317EEDD0E2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2AA6-E50C-4A4B-839A-F5702A9D48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71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5B363-09EF-411D-8340-B700A002946A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631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CDEA0-2CDD-A84E-B540-3A6C98B78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F9AAAF-9C24-AC47-9D07-2830FFDD3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FEF0FA-6E64-6144-8180-A1A4A57E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1E70E-C33F-1248-A5A4-5C7F510A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FE62CC-3DDD-9747-A169-276CA0B2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267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8ABFC-37B3-5C44-8A94-1971F75C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0F3668-3982-1749-9556-B53FE944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909D1C-0548-234A-BD91-5529FBE7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79871B-86BD-9240-B5A5-8CE0161E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3C0BD-548B-3E48-9AD4-A0F21281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535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6F3958-E8D6-A547-B977-658CD1FB4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41F7C-ED9B-D940-B01E-7F9EFDC2E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B2FC7-921D-CB4D-A536-1AF1E96C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5E110-01D6-6F45-AA33-85505B97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D7457A-D7C7-524A-898F-1AB2354C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40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7031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6B0BE-00B4-E34C-B481-E6BD944F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DA12E7-9702-854E-8353-B1F05AF2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74B7C-0C8D-224D-8B8A-213737C9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BF30C1-B44E-C14D-B9FF-07B4A5D7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360A6-01D9-614E-84E6-CC03D6A2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0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81843-232E-4F41-9ECB-63264211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DFFD63-8F5B-6D46-B81D-A5FE6F499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C31679-1032-B241-85AE-6A0EE959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C77864-2D47-714A-B5C5-D14C84B1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ED924-4CCD-164B-BDEE-231F272A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84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405AD-C2C9-C544-8D7E-D7860132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A24E16-C2D9-4C4C-9199-15A8A8834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274A3B-2CE2-E541-AC45-BE31DE3D3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F528E0-7390-AE4C-BF29-F803B8C6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366208-69BD-5F48-8957-DB4776C9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DA9ACE-CA6A-5344-B6EF-D2B89D51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33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55616-7E83-3849-B406-DE32DF06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1078E-22F9-8D45-A6E7-4F680EFF9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7A1A75-17EA-3743-BFC0-999A3A1E2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3CE308-2975-C84C-ADC6-26DCBBD46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C84B5D-A577-C249-AC2E-DC045F0B1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928BC2-B78D-9841-9B3E-38832F1E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C48946-C64B-C748-96D6-8577C5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735518-ABA1-4D41-9E50-C4A6C180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99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25F14-034B-2740-98AD-2387D571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FCB07E-EF46-C841-AD10-674B4542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A494A1-8398-364F-87C3-E8BD5B87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2C4407-F3DD-6C4E-AC30-87BADD66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22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D1AB5C-11E0-AF41-977C-B243764C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D1C646-F38F-B541-8B12-CFA2DB0A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68EE13-F4DD-4541-8173-E088A283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09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A8593-4A1B-A04A-B51B-097A4E55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5435AC-9F1E-FF47-B910-80AFFA38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D1EEEE-E593-954D-97A0-6F7F5A4AE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8F558C-7DAB-FD4A-A2B0-5CC43819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7B4F7E-B6D1-AE46-B2C6-75DB93C1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1792ED-4BFA-FB49-8A5D-0DE690A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924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E7B2A-EECC-8C45-AB36-160ABB1C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83ECEA-0746-DA46-9143-EE3E1D8DF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ABFC3C-9B65-9F46-AF6B-80B378075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4B622-7AA5-5D40-8FBE-7B07C828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ADED32-1E3B-DA45-8740-D7269B92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7A541-FB6B-DC4B-86AC-14B64ABA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01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E87C58-C5EF-C741-A64C-E12DC81C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4226B-1EE6-FB45-8131-5CA6F79EC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6C129A-A9B3-834A-A853-D22C16520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7B01-3F33-4543-A08E-C7C8F76ED7D4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D56ED2-F998-4246-A07D-99F2C99A2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1D2A52-CF8A-2F41-AF2A-FDB07991C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E233-260A-AA4C-930F-48579F86B3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261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8EA5E88-38C1-4E8C-B58F-D27DDA8D6A30}"/>
              </a:ext>
            </a:extLst>
          </p:cNvPr>
          <p:cNvSpPr txBox="1">
            <a:spLocks/>
          </p:cNvSpPr>
          <p:nvPr/>
        </p:nvSpPr>
        <p:spPr>
          <a:xfrm>
            <a:off x="724265" y="2206039"/>
            <a:ext cx="9144000" cy="18196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latin typeface="Bahnschrift" panose="020B0502040204020203" pitchFamily="34" charset="0"/>
              </a:rPr>
              <a:t>GESTIÓN DE RIESGOS </a:t>
            </a:r>
          </a:p>
          <a:p>
            <a:r>
              <a:rPr lang="es-CO" b="1" dirty="0">
                <a:latin typeface="Bahnschrift" panose="020B0502040204020203" pitchFamily="34" charset="0"/>
              </a:rPr>
              <a:t>IDRD </a:t>
            </a:r>
          </a:p>
          <a:p>
            <a:r>
              <a:rPr lang="es-CO" b="1" dirty="0">
                <a:latin typeface="Bahnschrift" panose="020B0502040204020203" pitchFamily="34" charset="0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30556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EAD3A7-9BB4-4CB6-8EE6-C00ED4B1E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72183"/>
              </p:ext>
            </p:extLst>
          </p:nvPr>
        </p:nvGraphicFramePr>
        <p:xfrm>
          <a:off x="561886" y="373554"/>
          <a:ext cx="9886479" cy="5896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936">
                  <a:extLst>
                    <a:ext uri="{9D8B030D-6E8A-4147-A177-3AD203B41FA5}">
                      <a16:colId xmlns:a16="http://schemas.microsoft.com/office/drawing/2014/main" val="2115469392"/>
                    </a:ext>
                  </a:extLst>
                </a:gridCol>
                <a:gridCol w="1972177">
                  <a:extLst>
                    <a:ext uri="{9D8B030D-6E8A-4147-A177-3AD203B41FA5}">
                      <a16:colId xmlns:a16="http://schemas.microsoft.com/office/drawing/2014/main" val="3316648543"/>
                    </a:ext>
                  </a:extLst>
                </a:gridCol>
                <a:gridCol w="5651366">
                  <a:extLst>
                    <a:ext uri="{9D8B030D-6E8A-4147-A177-3AD203B41FA5}">
                      <a16:colId xmlns:a16="http://schemas.microsoft.com/office/drawing/2014/main" val="2056390619"/>
                    </a:ext>
                  </a:extLst>
                </a:gridCol>
              </a:tblGrid>
              <a:tr h="359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LINEA DE DEFENSA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RESPONSABLE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RESPONSABILIDADES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172393"/>
                  </a:ext>
                </a:extLst>
              </a:tr>
              <a:tr h="11688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  <a:latin typeface="Bahnschrift" panose="020B0502040204020203" pitchFamily="34" charset="0"/>
                        </a:rPr>
                        <a:t>SEGUNDA</a:t>
                      </a:r>
                      <a:endParaRPr lang="es-CO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>
                          <a:effectLst/>
                          <a:latin typeface="Bahnschrift" panose="020B0502040204020203" pitchFamily="34" charset="0"/>
                        </a:rPr>
                        <a:t>Oficina Asesora de Planeación </a:t>
                      </a:r>
                      <a:endParaRPr lang="es-CO" sz="15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effectLst/>
                          <a:latin typeface="Bahnschrift" panose="020B0502040204020203" pitchFamily="34" charset="0"/>
                        </a:rPr>
                        <a:t>Asistir y guiar a la primera línea de defensa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effectLst/>
                          <a:latin typeface="Bahnschrift" panose="020B0502040204020203" pitchFamily="34" charset="0"/>
                        </a:rPr>
                        <a:t>Realizar un monitoreo independiente al cumplimiento de las etapas de la gestión del riesgo </a:t>
                      </a:r>
                      <a:endParaRPr lang="es-CO" sz="20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161571"/>
                  </a:ext>
                </a:extLst>
              </a:tr>
              <a:tr h="8299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Responsables del SG SST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Responsable del Sistema Ambiental 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effectLst/>
                          <a:latin typeface="Bahnschrift" panose="020B0502040204020203" pitchFamily="34" charset="0"/>
                        </a:rPr>
                        <a:t>Definir los riesgos de SST y ambientales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effectLst/>
                          <a:latin typeface="Bahnschrift" panose="020B0502040204020203" pitchFamily="34" charset="0"/>
                        </a:rPr>
                        <a:t>Socializar, implementa y hacer seguimiento a los controles operacionales de los riesgos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192053"/>
                  </a:ext>
                </a:extLst>
              </a:tr>
              <a:tr h="1168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  <a:latin typeface="Bahnschrift" panose="020B0502040204020203" pitchFamily="34" charset="0"/>
                        </a:rPr>
                        <a:t>TERCERA</a:t>
                      </a:r>
                      <a:endParaRPr lang="es-CO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Oficina de Control Interno 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effectLst/>
                          <a:latin typeface="Bahnschrift" panose="020B0502040204020203" pitchFamily="34" charset="0"/>
                        </a:rPr>
                        <a:t>Proponer al CICCI el plan anual de auditoria basado en riesgos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effectLst/>
                          <a:latin typeface="Bahnschrift" panose="020B0502040204020203" pitchFamily="34" charset="0"/>
                        </a:rPr>
                        <a:t>Evaluar de manera independiente la efectividad de la gestión del riesgo de cada proceso</a:t>
                      </a:r>
                      <a:endParaRPr lang="es-CO" sz="2000" b="1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363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60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>
            <a:off x="801666" y="2921358"/>
            <a:ext cx="9632833" cy="369269"/>
            <a:chOff x="395537" y="3097534"/>
            <a:chExt cx="7287551" cy="3692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7" y="3210594"/>
              <a:ext cx="1826243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 flipV="1">
              <a:off x="2211696" y="3099911"/>
              <a:ext cx="1537299" cy="25382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 flipV="1">
              <a:off x="3748280" y="3209092"/>
              <a:ext cx="1368153" cy="257711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 flipV="1">
              <a:off x="6314936" y="3097534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01666" y="3236795"/>
            <a:ext cx="203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enero- mayo/ 2021</a:t>
            </a:r>
          </a:p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B85778-BEC9-4445-99D7-2FD776A6DE21}"/>
              </a:ext>
            </a:extLst>
          </p:cNvPr>
          <p:cNvSpPr txBox="1"/>
          <p:nvPr/>
        </p:nvSpPr>
        <p:spPr>
          <a:xfrm>
            <a:off x="884161" y="3728532"/>
            <a:ext cx="1888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Actualización del contexto</a:t>
            </a:r>
          </a:p>
          <a:p>
            <a:pPr algn="ctr"/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(DOFA)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4" name="Picture 6" descr="FDO B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21" y="5993741"/>
            <a:ext cx="1244663" cy="6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3">
            <a:extLst>
              <a:ext uri="{FF2B5EF4-FFF2-40B4-BE49-F238E27FC236}">
                <a16:creationId xmlns:a16="http://schemas.microsoft.com/office/drawing/2014/main" id="{41FD1879-391B-4C63-B6CE-7827F96D06C8}"/>
              </a:ext>
            </a:extLst>
          </p:cNvPr>
          <p:cNvSpPr/>
          <p:nvPr/>
        </p:nvSpPr>
        <p:spPr>
          <a:xfrm flipV="1">
            <a:off x="7041842" y="2932251"/>
            <a:ext cx="1728734" cy="218520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Título 1">
            <a:extLst>
              <a:ext uri="{FF2B5EF4-FFF2-40B4-BE49-F238E27FC236}">
                <a16:creationId xmlns:a16="http://schemas.microsoft.com/office/drawing/2014/main" id="{07ACBEE0-65B6-4BBE-8E93-757B1EAAA8FA}"/>
              </a:ext>
            </a:extLst>
          </p:cNvPr>
          <p:cNvSpPr txBox="1">
            <a:spLocks/>
          </p:cNvSpPr>
          <p:nvPr/>
        </p:nvSpPr>
        <p:spPr>
          <a:xfrm>
            <a:off x="403907" y="317643"/>
            <a:ext cx="9632833" cy="85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Bahnschrift" panose="020B0502040204020203" pitchFamily="34" charset="0"/>
              </a:rPr>
              <a:t>GESTIÓN DE RIESGOS 2021-2022</a:t>
            </a:r>
            <a:endParaRPr lang="es-CO" sz="4800" b="1" dirty="0">
              <a:latin typeface="Bahnschrift" panose="020B0502040204020203" pitchFamily="34" charset="0"/>
            </a:endParaRP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4FB965FB-F47D-4D20-BE11-2F6148C8FC46}"/>
              </a:ext>
            </a:extLst>
          </p:cNvPr>
          <p:cNvSpPr txBox="1"/>
          <p:nvPr/>
        </p:nvSpPr>
        <p:spPr>
          <a:xfrm>
            <a:off x="2980462" y="1460199"/>
            <a:ext cx="203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julio/2021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13">
            <a:extLst>
              <a:ext uri="{FF2B5EF4-FFF2-40B4-BE49-F238E27FC236}">
                <a16:creationId xmlns:a16="http://schemas.microsoft.com/office/drawing/2014/main" id="{033010E8-E51A-4563-A562-68F00C39D646}"/>
              </a:ext>
            </a:extLst>
          </p:cNvPr>
          <p:cNvSpPr txBox="1"/>
          <p:nvPr/>
        </p:nvSpPr>
        <p:spPr>
          <a:xfrm>
            <a:off x="2832989" y="1868167"/>
            <a:ext cx="226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Aprobación Política del Riesgo IDRD (CICCI)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314E0A0A-A5E8-40C3-8E44-5702512ACC7A}"/>
              </a:ext>
            </a:extLst>
          </p:cNvPr>
          <p:cNvSpPr txBox="1"/>
          <p:nvPr/>
        </p:nvSpPr>
        <p:spPr>
          <a:xfrm>
            <a:off x="4848924" y="3391291"/>
            <a:ext cx="203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Octubre/2021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13">
            <a:extLst>
              <a:ext uri="{FF2B5EF4-FFF2-40B4-BE49-F238E27FC236}">
                <a16:creationId xmlns:a16="http://schemas.microsoft.com/office/drawing/2014/main" id="{B7D6D262-15DF-449E-98C0-57D560565A1A}"/>
              </a:ext>
            </a:extLst>
          </p:cNvPr>
          <p:cNvSpPr txBox="1"/>
          <p:nvPr/>
        </p:nvSpPr>
        <p:spPr>
          <a:xfrm>
            <a:off x="4625789" y="3799259"/>
            <a:ext cx="221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Socialización </a:t>
            </a:r>
          </a:p>
          <a:p>
            <a:pPr algn="ctr"/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Política del Riesgo IDRD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10">
            <a:extLst>
              <a:ext uri="{FF2B5EF4-FFF2-40B4-BE49-F238E27FC236}">
                <a16:creationId xmlns:a16="http://schemas.microsoft.com/office/drawing/2014/main" id="{987CF5CF-A442-4E1D-9750-D573AA1DD5F5}"/>
              </a:ext>
            </a:extLst>
          </p:cNvPr>
          <p:cNvSpPr txBox="1"/>
          <p:nvPr/>
        </p:nvSpPr>
        <p:spPr>
          <a:xfrm>
            <a:off x="6765637" y="1454717"/>
            <a:ext cx="203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Octubre 2021- marzo 2022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13">
            <a:extLst>
              <a:ext uri="{FF2B5EF4-FFF2-40B4-BE49-F238E27FC236}">
                <a16:creationId xmlns:a16="http://schemas.microsoft.com/office/drawing/2014/main" id="{C13F4FE3-7D61-46B4-AA9F-BB642E9575AB}"/>
              </a:ext>
            </a:extLst>
          </p:cNvPr>
          <p:cNvSpPr txBox="1"/>
          <p:nvPr/>
        </p:nvSpPr>
        <p:spPr>
          <a:xfrm>
            <a:off x="6477304" y="2136501"/>
            <a:ext cx="267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Actualización mapas de riesgos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13">
            <a:extLst>
              <a:ext uri="{FF2B5EF4-FFF2-40B4-BE49-F238E27FC236}">
                <a16:creationId xmlns:a16="http://schemas.microsoft.com/office/drawing/2014/main" id="{538910BB-D1DE-42C8-BA6F-486BCFF579B9}"/>
              </a:ext>
            </a:extLst>
          </p:cNvPr>
          <p:cNvSpPr txBox="1"/>
          <p:nvPr/>
        </p:nvSpPr>
        <p:spPr>
          <a:xfrm>
            <a:off x="8822889" y="3953147"/>
            <a:ext cx="188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Actividades de mejora (Retos)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10">
            <a:extLst>
              <a:ext uri="{FF2B5EF4-FFF2-40B4-BE49-F238E27FC236}">
                <a16:creationId xmlns:a16="http://schemas.microsoft.com/office/drawing/2014/main" id="{702D3C9B-092A-477A-9212-20F10BC49CBB}"/>
              </a:ext>
            </a:extLst>
          </p:cNvPr>
          <p:cNvSpPr txBox="1"/>
          <p:nvPr/>
        </p:nvSpPr>
        <p:spPr>
          <a:xfrm>
            <a:off x="8508626" y="3410666"/>
            <a:ext cx="231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abril- diciembre/ 2022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292D37A-7B1A-4C3F-99D9-986E7B6F2146}"/>
              </a:ext>
            </a:extLst>
          </p:cNvPr>
          <p:cNvCxnSpPr/>
          <p:nvPr/>
        </p:nvCxnSpPr>
        <p:spPr>
          <a:xfrm>
            <a:off x="884161" y="5060515"/>
            <a:ext cx="9550338" cy="0"/>
          </a:xfrm>
          <a:prstGeom prst="straightConnector1">
            <a:avLst/>
          </a:prstGeom>
          <a:ln w="60325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3">
            <a:extLst>
              <a:ext uri="{FF2B5EF4-FFF2-40B4-BE49-F238E27FC236}">
                <a16:creationId xmlns:a16="http://schemas.microsoft.com/office/drawing/2014/main" id="{51BAEC67-1C6D-4A29-BE2D-D24C571354F3}"/>
              </a:ext>
            </a:extLst>
          </p:cNvPr>
          <p:cNvSpPr txBox="1"/>
          <p:nvPr/>
        </p:nvSpPr>
        <p:spPr>
          <a:xfrm>
            <a:off x="1775104" y="5228478"/>
            <a:ext cx="826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Acompañamiento OAP a los procesos 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CEDC0BE-0C4E-4E60-A714-FF9EF135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3071279"/>
            <a:ext cx="9401335" cy="2651818"/>
          </a:xfrm>
        </p:spPr>
        <p:txBody>
          <a:bodyPr>
            <a:noAutofit/>
          </a:bodyPr>
          <a:lstStyle/>
          <a:p>
            <a:pPr marL="538163" lvl="0" indent="-538163">
              <a:buFont typeface="Wingdings" panose="05000000000000000000" pitchFamily="2" charset="2"/>
              <a:buChar char="ü"/>
            </a:pPr>
            <a:r>
              <a:rPr lang="es-CO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s-CO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rocesos</a:t>
            </a:r>
            <a:r>
              <a:rPr lang="es-C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 matriz de riesgos actualizados:  11 (69%) </a:t>
            </a:r>
          </a:p>
          <a:p>
            <a:pPr marL="538163" lvl="0" indent="-538163">
              <a:buFont typeface="Wingdings" panose="05000000000000000000" pitchFamily="2" charset="2"/>
              <a:buChar char="ü"/>
            </a:pPr>
            <a:endParaRPr lang="es-CO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38163" lvl="0" indent="-538163">
              <a:buFont typeface="Wingdings" panose="05000000000000000000" pitchFamily="2" charset="2"/>
              <a:buChar char="ü"/>
            </a:pPr>
            <a:r>
              <a:rPr lang="es-C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Número de riesgos </a:t>
            </a:r>
            <a:r>
              <a:rPr lang="es-CO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revisados</a:t>
            </a:r>
            <a:r>
              <a:rPr lang="es-C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32 (67%)</a:t>
            </a:r>
          </a:p>
          <a:p>
            <a:pPr marL="0" lvl="0" indent="0">
              <a:buNone/>
            </a:pPr>
            <a:endParaRPr lang="es-CO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38163" lvl="0" indent="-538163">
              <a:buFont typeface="Wingdings" panose="05000000000000000000" pitchFamily="2" charset="2"/>
              <a:buChar char="ü"/>
            </a:pPr>
            <a:r>
              <a:rPr lang="es-CO" b="1" dirty="0">
                <a:latin typeface="Calibri" panose="020F0502020204030204" pitchFamily="34" charset="0"/>
                <a:ea typeface="Times New Roman" panose="02020603050405020304" pitchFamily="18" charset="0"/>
              </a:rPr>
              <a:t>Numero de riesgos </a:t>
            </a:r>
            <a:r>
              <a:rPr lang="es-CO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por revisar</a:t>
            </a:r>
            <a:r>
              <a:rPr lang="es-CO" b="1" dirty="0">
                <a:latin typeface="Calibri" panose="020F0502020204030204" pitchFamily="34" charset="0"/>
                <a:ea typeface="Times New Roman" panose="02020603050405020304" pitchFamily="18" charset="0"/>
              </a:rPr>
              <a:t>: 16 (33%)</a:t>
            </a:r>
            <a:endParaRPr lang="es-CO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38163" lvl="0" indent="-538163">
              <a:buFont typeface="Wingdings" panose="05000000000000000000" pitchFamily="2" charset="2"/>
              <a:buChar char="ü"/>
            </a:pPr>
            <a:endParaRPr lang="es-CO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D622D6C-71B9-429E-A608-BDB4ABBE7436}"/>
              </a:ext>
            </a:extLst>
          </p:cNvPr>
          <p:cNvSpPr txBox="1">
            <a:spLocks/>
          </p:cNvSpPr>
          <p:nvPr/>
        </p:nvSpPr>
        <p:spPr>
          <a:xfrm>
            <a:off x="632012" y="746408"/>
            <a:ext cx="9852431" cy="85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Bahnschrift" panose="020B0502040204020203" pitchFamily="34" charset="0"/>
              </a:rPr>
              <a:t>Política de Administración de Riesgos, V4/ </a:t>
            </a:r>
            <a:endParaRPr lang="es-CO" sz="4000" b="1" dirty="0">
              <a:latin typeface="Bahnschrift" panose="020B05020402040202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00BCBE5-09B0-46C7-A2C5-9D53428D2115}"/>
              </a:ext>
            </a:extLst>
          </p:cNvPr>
          <p:cNvSpPr txBox="1">
            <a:spLocks/>
          </p:cNvSpPr>
          <p:nvPr/>
        </p:nvSpPr>
        <p:spPr>
          <a:xfrm>
            <a:off x="632012" y="1480078"/>
            <a:ext cx="9852431" cy="85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Bahnschrift" panose="020B0502040204020203" pitchFamily="34" charset="0"/>
              </a:rPr>
              <a:t>Resultados de la implementación</a:t>
            </a:r>
            <a:endParaRPr lang="es-CO" sz="32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0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CEDC0BE-0C4E-4E60-A714-FF9EF135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1185377"/>
            <a:ext cx="9777117" cy="4789537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CO" b="1" dirty="0">
                <a:latin typeface="Calibri" panose="020F0502020204030204" pitchFamily="34" charset="0"/>
                <a:ea typeface="Times New Roman" panose="02020603050405020304" pitchFamily="18" charset="0"/>
              </a:rPr>
              <a:t> R</a:t>
            </a:r>
            <a:r>
              <a:rPr lang="es-C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iesgos </a:t>
            </a:r>
            <a:r>
              <a:rPr lang="es-CO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transversales</a:t>
            </a:r>
            <a:r>
              <a:rPr lang="es-CO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s-CO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buNone/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 (Servicio al ciudadano):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Seguimiento a la gestión oportuna de las respuestas y respuestas a requerimientos de los ciudadanos que no cumplen con los criterios de calidad.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 (Contratación):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Desactualización de los expedientes por parte de la supervisión y no ejecución de los contratos según lo pactado o no cumplimiento de las obligaciones contractuales 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 (Planeación):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Baja ejecución de las metas formuladas en los proyectos de inversión de cada vigencia</a:t>
            </a:r>
            <a:endParaRPr lang="es-CO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3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27BFAF8-F4EF-4DC5-BB79-003B3B82F63C}"/>
              </a:ext>
            </a:extLst>
          </p:cNvPr>
          <p:cNvSpPr txBox="1"/>
          <p:nvPr/>
        </p:nvSpPr>
        <p:spPr>
          <a:xfrm>
            <a:off x="980768" y="1050464"/>
            <a:ext cx="8927320" cy="440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800" b="1" dirty="0">
                <a:latin typeface="Calibri" panose="020F0502020204030204" pitchFamily="34" charset="0"/>
              </a:rPr>
              <a:t>Riesgos </a:t>
            </a:r>
            <a:r>
              <a:rPr lang="es-MX" sz="2800" b="1" u="sng" dirty="0">
                <a:latin typeface="Calibri" panose="020F0502020204030204" pitchFamily="34" charset="0"/>
              </a:rPr>
              <a:t>materializados</a:t>
            </a:r>
            <a:r>
              <a:rPr lang="es-MX" sz="2800" b="1" dirty="0">
                <a:latin typeface="Calibri" panose="020F0502020204030204" pitchFamily="34" charset="0"/>
              </a:rPr>
              <a:t> 2021: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800" b="1" dirty="0">
              <a:latin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Tx/>
              <a:buChar char="-"/>
            </a:pPr>
            <a:r>
              <a:rPr lang="es-MX" sz="2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Gestión Jurídica: </a:t>
            </a:r>
            <a:r>
              <a:rPr lang="es-MX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Trámite de reconocimiento deportivo sin cumplir con el término legal vigente</a:t>
            </a:r>
          </a:p>
          <a:p>
            <a:pPr lvl="1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</a:pPr>
            <a:endParaRPr lang="es-MX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500"/>
              </a:spcBef>
              <a:buFontTx/>
              <a:buChar char="-"/>
            </a:pPr>
            <a:r>
              <a:rPr lang="es-MX" sz="2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Servicio al ciudadano</a:t>
            </a:r>
            <a:r>
              <a:rPr lang="es-MX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Respuesta fuera de términos a PQRDS radicadas por los ciudadanos</a:t>
            </a:r>
          </a:p>
          <a:p>
            <a:pPr lvl="1" algn="just">
              <a:spcBef>
                <a:spcPts val="500"/>
              </a:spcBef>
            </a:pPr>
            <a:endParaRPr lang="es-MX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61543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D18E5E2-A342-4215-8150-9CE67E065CCA}"/>
              </a:ext>
            </a:extLst>
          </p:cNvPr>
          <p:cNvSpPr txBox="1">
            <a:spLocks/>
          </p:cNvSpPr>
          <p:nvPr/>
        </p:nvSpPr>
        <p:spPr>
          <a:xfrm>
            <a:off x="403907" y="317643"/>
            <a:ext cx="9632833" cy="85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Bahnschrift" panose="020B0502040204020203" pitchFamily="34" charset="0"/>
              </a:rPr>
              <a:t>RETOS GESTIÓN RIESGOS 2022</a:t>
            </a:r>
            <a:endParaRPr lang="es-CO" sz="4800" b="1" dirty="0">
              <a:latin typeface="Bahnschrift" panose="020B0502040204020203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F41D527-0AC6-478F-85E1-A3A95130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2" y="1586086"/>
            <a:ext cx="9811872" cy="4954271"/>
          </a:xfrm>
        </p:spPr>
        <p:txBody>
          <a:bodyPr>
            <a:no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Incluir la variable “económica” para complementar la “reputacional” en la calificación del impacto de los riesgos.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Seleccionar los riesgos de gestión, corrupción, seguridad de la información, SST y ambientales con mayor severidad (altos y extremos) para facilitar el seguimiento de los riesgos institucionales.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Incorporar en los procesos riesgos asociados a los objetivos y metas definidos en la Agenda 2030 (Desarrollo Sostenible)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Identificar e implementar  los lineamientos dados por la Alcaldía Mayor de Bogotá respecto al Sistema de Administración de Riesgos de Lavado de Activos y Financiación del Terrorismo -SARLAFT en la entidad.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Recopilar lecciones aprendidas y tomar acciones para fortalecer la aplicación de la política de administración de riesgos en el IDRD. </a:t>
            </a:r>
          </a:p>
        </p:txBody>
      </p:sp>
    </p:spTree>
    <p:extLst>
      <p:ext uri="{BB962C8B-B14F-4D97-AF65-F5344CB8AC3E}">
        <p14:creationId xmlns:p14="http://schemas.microsoft.com/office/powerpoint/2010/main" val="49621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5E31BC-BC4A-4DC6-BAAF-F20FA0A2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301" y="2967438"/>
            <a:ext cx="4754880" cy="734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8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63605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74393-8912-44DE-B60B-74FE80B8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09"/>
            <a:ext cx="10515600" cy="1157965"/>
          </a:xfrm>
        </p:spPr>
        <p:txBody>
          <a:bodyPr/>
          <a:lstStyle/>
          <a:p>
            <a:r>
              <a:rPr lang="es-ES" b="1" dirty="0">
                <a:latin typeface="+mn-lt"/>
              </a:rPr>
              <a:t>PQRDS Recibidas</a:t>
            </a:r>
            <a:endParaRPr lang="es-CO" b="1" dirty="0">
              <a:latin typeface="+mn-lt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3B5E289-ECCD-44F0-BCED-E05652FED8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7626" y="1258957"/>
          <a:ext cx="696733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8B1FE87-33F8-464F-B627-FFE5320DCF62}"/>
              </a:ext>
            </a:extLst>
          </p:cNvPr>
          <p:cNvGraphicFramePr>
            <a:graphicFrameLocks noGrp="1"/>
          </p:cNvGraphicFramePr>
          <p:nvPr/>
        </p:nvGraphicFramePr>
        <p:xfrm>
          <a:off x="7262191" y="700087"/>
          <a:ext cx="2862471" cy="5457825"/>
        </p:xfrm>
        <a:graphic>
          <a:graphicData uri="http://schemas.openxmlformats.org/drawingml/2006/table">
            <a:tbl>
              <a:tblPr/>
              <a:tblGrid>
                <a:gridCol w="1160120">
                  <a:extLst>
                    <a:ext uri="{9D8B030D-6E8A-4147-A177-3AD203B41FA5}">
                      <a16:colId xmlns:a16="http://schemas.microsoft.com/office/drawing/2014/main" val="2904834504"/>
                    </a:ext>
                  </a:extLst>
                </a:gridCol>
                <a:gridCol w="580060">
                  <a:extLst>
                    <a:ext uri="{9D8B030D-6E8A-4147-A177-3AD203B41FA5}">
                      <a16:colId xmlns:a16="http://schemas.microsoft.com/office/drawing/2014/main" val="1753968834"/>
                    </a:ext>
                  </a:extLst>
                </a:gridCol>
                <a:gridCol w="529621">
                  <a:extLst>
                    <a:ext uri="{9D8B030D-6E8A-4147-A177-3AD203B41FA5}">
                      <a16:colId xmlns:a16="http://schemas.microsoft.com/office/drawing/2014/main" val="2054290318"/>
                    </a:ext>
                  </a:extLst>
                </a:gridCol>
                <a:gridCol w="592670">
                  <a:extLst>
                    <a:ext uri="{9D8B030D-6E8A-4147-A177-3AD203B41FA5}">
                      <a16:colId xmlns:a16="http://schemas.microsoft.com/office/drawing/2014/main" val="34078869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PQRDS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3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5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58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431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681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889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97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865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531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971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19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558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82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1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57037-7F05-4928-80A8-244E04B8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0"/>
            <a:ext cx="10515600" cy="1325563"/>
          </a:xfrm>
        </p:spPr>
        <p:txBody>
          <a:bodyPr/>
          <a:lstStyle/>
          <a:p>
            <a:r>
              <a:rPr lang="es-ES" b="1" dirty="0">
                <a:latin typeface="+mn-lt"/>
              </a:rPr>
              <a:t>Criterio de Oportunidad </a:t>
            </a:r>
            <a:endParaRPr lang="es-CO" b="1" dirty="0"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D9DF25-C836-4CF1-9EC6-C59DAE62DAD1}"/>
              </a:ext>
            </a:extLst>
          </p:cNvPr>
          <p:cNvSpPr txBox="1"/>
          <p:nvPr/>
        </p:nvSpPr>
        <p:spPr>
          <a:xfrm>
            <a:off x="795130" y="6293918"/>
            <a:ext cx="70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Decreto 491 de 2020, decretado por la emergencia sanitaria COVID -19</a:t>
            </a: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3F36778-3EB8-4F7F-855E-7EAA841F3C5D}"/>
              </a:ext>
            </a:extLst>
          </p:cNvPr>
          <p:cNvGraphicFramePr>
            <a:graphicFrameLocks/>
          </p:cNvGraphicFramePr>
          <p:nvPr/>
        </p:nvGraphicFramePr>
        <p:xfrm>
          <a:off x="795129" y="609600"/>
          <a:ext cx="9356035" cy="568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30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FDE0D-0AB8-4A6B-8278-BBF73D3A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+mn-lt"/>
              </a:rPr>
              <a:t>Oportunidad</a:t>
            </a:r>
            <a:endParaRPr lang="es-CO" b="1" dirty="0">
              <a:latin typeface="+mn-lt"/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5" name="Marcador de contenido 4">
                <a:extLst>
                  <a:ext uri="{FF2B5EF4-FFF2-40B4-BE49-F238E27FC236}">
                    <a16:creationId xmlns:a16="http://schemas.microsoft.com/office/drawing/2014/main" id="{C22A14B8-4570-47EB-B0FE-B47B7A97E86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9471991" cy="40185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Marcador de contenido 4">
                <a:extLst>
                  <a:ext uri="{FF2B5EF4-FFF2-40B4-BE49-F238E27FC236}">
                    <a16:creationId xmlns:a16="http://schemas.microsoft.com/office/drawing/2014/main" id="{C22A14B8-4570-47EB-B0FE-B47B7A97E8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9471991" cy="40185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60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06C6A-40C7-D149-902F-EE29F776E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765" y="540797"/>
            <a:ext cx="4797287" cy="861391"/>
          </a:xfrm>
        </p:spPr>
        <p:txBody>
          <a:bodyPr>
            <a:normAutofit/>
          </a:bodyPr>
          <a:lstStyle/>
          <a:p>
            <a:r>
              <a:rPr lang="es-CO" sz="4800" b="1" dirty="0">
                <a:latin typeface="Bahnschrift" panose="020B0502040204020203" pitchFamily="34" charset="0"/>
              </a:rPr>
              <a:t>OBJETIVOS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F53103-1D7D-4D4C-8AFF-542B344AD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" y="1705267"/>
            <a:ext cx="10055676" cy="4039205"/>
          </a:xfrm>
        </p:spPr>
        <p:txBody>
          <a:bodyPr>
            <a:noAutofit/>
          </a:bodyPr>
          <a:lstStyle/>
          <a:p>
            <a:pPr marL="631825" indent="-631825" algn="just">
              <a:buFont typeface="Wingdings" panose="05000000000000000000" pitchFamily="2" charset="2"/>
              <a:buChar char="ü"/>
            </a:pPr>
            <a:r>
              <a:rPr lang="es-MX" dirty="0">
                <a:latin typeface="Bahnschrift" panose="020B0502040204020203" pitchFamily="34" charset="0"/>
                <a:ea typeface="+mj-ea"/>
                <a:cs typeface="+mj-cs"/>
              </a:rPr>
              <a:t>Recordar las responsabilidades de los líderes de los procesos en su rol como primera línea de defensa, así como las funciones de la segunda y tercera línea de defensa.</a:t>
            </a:r>
          </a:p>
          <a:p>
            <a:pPr marL="631825" indent="-631825" algn="just">
              <a:buFont typeface="Wingdings" panose="05000000000000000000" pitchFamily="2" charset="2"/>
              <a:buChar char="ü"/>
            </a:pPr>
            <a:endParaRPr lang="es-MX" dirty="0">
              <a:latin typeface="Bahnschrift" panose="020B0502040204020203" pitchFamily="34" charset="0"/>
              <a:ea typeface="+mj-ea"/>
              <a:cs typeface="+mj-cs"/>
            </a:endParaRPr>
          </a:p>
          <a:p>
            <a:pPr marL="631825" indent="-631825" algn="just">
              <a:buFont typeface="Wingdings" panose="05000000000000000000" pitchFamily="2" charset="2"/>
              <a:buChar char="ü"/>
            </a:pPr>
            <a:r>
              <a:rPr lang="es-MX" dirty="0">
                <a:latin typeface="Bahnschrift" panose="020B0502040204020203" pitchFamily="34" charset="0"/>
                <a:ea typeface="+mj-ea"/>
                <a:cs typeface="+mj-cs"/>
              </a:rPr>
              <a:t>Presentar las actividades realizadas en 2021 respecto a la gestión del riesgo en el IDRD, así como los resultados alcanzados hasta el momento en la implementación de la política de administración del riesgo (V4- aprobada el 29 julio/2022).</a:t>
            </a:r>
          </a:p>
          <a:p>
            <a:pPr marL="631825" indent="-631825" algn="just">
              <a:buFont typeface="Wingdings" panose="05000000000000000000" pitchFamily="2" charset="2"/>
              <a:buChar char="ü"/>
            </a:pPr>
            <a:endParaRPr lang="es-MX" dirty="0">
              <a:latin typeface="Bahnschrift" panose="020B0502040204020203" pitchFamily="34" charset="0"/>
              <a:ea typeface="+mj-ea"/>
              <a:cs typeface="+mj-cs"/>
            </a:endParaRPr>
          </a:p>
          <a:p>
            <a:pPr marL="631825" indent="-631825" algn="just">
              <a:buFont typeface="Wingdings" panose="05000000000000000000" pitchFamily="2" charset="2"/>
              <a:buChar char="ü"/>
            </a:pPr>
            <a:r>
              <a:rPr lang="es-MX" dirty="0">
                <a:latin typeface="Bahnschrift" panose="020B0502040204020203" pitchFamily="34" charset="0"/>
                <a:ea typeface="+mj-ea"/>
                <a:cs typeface="+mj-cs"/>
              </a:rPr>
              <a:t>Exponer los retos 2022 relacionados con la gestión de los riesgos en el IDRD.</a:t>
            </a:r>
          </a:p>
          <a:p>
            <a:pPr algn="just"/>
            <a:r>
              <a:rPr lang="es-MX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br>
              <a:rPr lang="es-MX" dirty="0">
                <a:latin typeface="Bahnschrift" panose="020B0502040204020203" pitchFamily="34" charset="0"/>
                <a:ea typeface="+mj-ea"/>
                <a:cs typeface="+mj-cs"/>
              </a:rPr>
            </a:br>
            <a:endParaRPr lang="es-MX" dirty="0">
              <a:latin typeface="Bahnschrift" panose="020B0502040204020203" pitchFamily="34" charset="0"/>
              <a:ea typeface="+mj-ea"/>
              <a:cs typeface="+mj-cs"/>
            </a:endParaRPr>
          </a:p>
          <a:p>
            <a:pPr marL="857250" indent="-857250" algn="just">
              <a:buFont typeface="Wingdings" panose="05000000000000000000" pitchFamily="2" charset="2"/>
              <a:buChar char="ü"/>
            </a:pPr>
            <a:endParaRPr lang="es-MX" dirty="0">
              <a:latin typeface="Bahnschrift" panose="020B0502040204020203" pitchFamily="34" charset="0"/>
              <a:ea typeface="+mj-ea"/>
              <a:cs typeface="+mj-cs"/>
            </a:endParaRPr>
          </a:p>
          <a:p>
            <a:pPr marL="857250" indent="-857250" algn="just">
              <a:buFont typeface="Wingdings" panose="05000000000000000000" pitchFamily="2" charset="2"/>
              <a:buChar char="ü"/>
            </a:pPr>
            <a:endParaRPr lang="es-MX" dirty="0">
              <a:latin typeface="Bahnschrift" panose="020B0502040204020203" pitchFamily="34" charset="0"/>
              <a:ea typeface="+mj-ea"/>
              <a:cs typeface="+mj-cs"/>
            </a:endParaRPr>
          </a:p>
          <a:p>
            <a:pPr marL="857250" indent="-857250" algn="just">
              <a:buFontTx/>
              <a:buChar char="-"/>
            </a:pPr>
            <a:endParaRPr lang="es-CO" dirty="0"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911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DC44F-73B0-478D-B997-99F95873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r>
              <a:rPr lang="es-ES" b="1" dirty="0">
                <a:latin typeface="+mn-lt"/>
              </a:rPr>
              <a:t>Acciones </a:t>
            </a:r>
            <a:endParaRPr lang="es-CO" b="1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23A3A-363D-4CE0-8EBE-15064958A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1338470"/>
            <a:ext cx="10174357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formularon nuevas </a:t>
            </a: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respuestas TIPO ( actualmente se tenían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respuestas tipo aprobadas), las nuevas ya fueron revisadas por los abogados y el subdirector de la STP y se encuentran pendiente de la aprobación de la Secretaria General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Sensibilización de Orfeo ( se evidencia mal manejo de Orfeo)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Envío de comunicación oficial a los responsables de respuesta que tenían respuestas vencidas  con corte a 30 de noviembre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 de contingencia para responder las PQRDS vencidas.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respuestas de las PQRDS están siendo respondidas por los responsables de parques. Adicionalmente, las respuestas a PQRDS de parques vecinales ( que no administra el IDRD) también están siendo respondidas por los responsables de parques asignados por zona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revisó la red vecinal de parques ( mapa actual) y se asignó la responsabilidad de respuesta por zonas aledañas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 se tiene un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enlace entre </a:t>
            </a: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PQRDS y Parques, quien realiza un filtro inicial de PQRDS enviadas al proceso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encuentra en proceso, la identificación de riesgos asociados a las respuestas de PQRDS en las matrices de riesgos en los procesos misionales.</a:t>
            </a:r>
            <a:r>
              <a:rPr lang="es-C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075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DEFE7-6F6F-4F88-8673-42A16C2A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Trámite de reconocimiento deportivo sin cumplir con el término legal vigente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66C79-5DF3-41B0-BC62-9A076E52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08090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trámites de reconocimiento deportivo atendidos dentro del término legal vigente: </a:t>
            </a:r>
            <a:r>
              <a:rPr lang="es-CO" sz="2000" b="1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37%</a:t>
            </a:r>
            <a:r>
              <a:rPr lang="es-C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trámites de aval de escuelas deportivas atendidos dentro del término legal vigente: </a:t>
            </a:r>
            <a:r>
              <a:rPr lang="es-CO" sz="2000" b="1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59%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mesas de trabajo con las personas a cargo de la revisión y respuesta a las solicitudes de otorgamiento y renovación del reconocimiento deportivo a clubes y aval de escuelas deportivas en las cuales se revisará el avance y oportunidad en el trámite de las solicitudes a cargo de cada uno de los integrantes del equipo.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 correos electrónicos con alertas tempranas sobre los términos de las solicitudes a las personas encargadas de dar respuesta a los usuarios.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328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4673" y="1237797"/>
            <a:ext cx="3298521" cy="857530"/>
          </a:xfrm>
        </p:spPr>
        <p:txBody>
          <a:bodyPr>
            <a:noAutofit/>
          </a:bodyPr>
          <a:lstStyle/>
          <a:p>
            <a:r>
              <a:rPr lang="es-ES" sz="4800" b="1" dirty="0">
                <a:latin typeface="Bahnschrift" panose="020B0502040204020203" pitchFamily="34" charset="0"/>
              </a:rPr>
              <a:t>AGENDA</a:t>
            </a:r>
            <a:endParaRPr lang="es-CO" sz="4800" b="1" dirty="0">
              <a:latin typeface="Bahnschrif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65C414-0486-4450-A972-26F32C91E6FC}"/>
              </a:ext>
            </a:extLst>
          </p:cNvPr>
          <p:cNvSpPr txBox="1"/>
          <p:nvPr/>
        </p:nvSpPr>
        <p:spPr>
          <a:xfrm>
            <a:off x="838200" y="2843937"/>
            <a:ext cx="95626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1825" lvl="0" indent="-631825">
              <a:buFont typeface="Wingdings" panose="05000000000000000000" pitchFamily="2" charset="2"/>
              <a:buChar char="ü"/>
            </a:pPr>
            <a:r>
              <a:rPr lang="es-ES" sz="3200" b="1" dirty="0">
                <a:latin typeface="Bahnschrift" panose="020B0502040204020203" pitchFamily="34" charset="0"/>
              </a:rPr>
              <a:t>Generalidades</a:t>
            </a:r>
          </a:p>
          <a:p>
            <a:pPr marL="631825" lvl="0" indent="-631825">
              <a:buFont typeface="Wingdings" panose="05000000000000000000" pitchFamily="2" charset="2"/>
              <a:buChar char="ü"/>
            </a:pPr>
            <a:r>
              <a:rPr lang="es-ES" sz="3200" b="1" dirty="0">
                <a:latin typeface="Bahnschrift" panose="020B0502040204020203" pitchFamily="34" charset="0"/>
              </a:rPr>
              <a:t>Responsabilidades de las líneas de defensa</a:t>
            </a:r>
          </a:p>
          <a:p>
            <a:pPr marL="631825" lvl="0" indent="-631825">
              <a:buFont typeface="Wingdings" panose="05000000000000000000" pitchFamily="2" charset="2"/>
              <a:buChar char="ü"/>
            </a:pPr>
            <a:r>
              <a:rPr lang="es-ES" sz="3200" b="1" dirty="0">
                <a:latin typeface="Bahnschrift" panose="020B0502040204020203" pitchFamily="34" charset="0"/>
              </a:rPr>
              <a:t>Gestión de los riesgos 2021</a:t>
            </a:r>
          </a:p>
          <a:p>
            <a:pPr marL="631825" lvl="0" indent="-631825">
              <a:buFont typeface="Wingdings" panose="05000000000000000000" pitchFamily="2" charset="2"/>
              <a:buChar char="ü"/>
            </a:pPr>
            <a:r>
              <a:rPr lang="es-ES" sz="3200" b="1" dirty="0">
                <a:latin typeface="Bahnschrift" panose="020B0502040204020203" pitchFamily="34" charset="0"/>
              </a:rPr>
              <a:t>Retos gestión del riesgo 2022 </a:t>
            </a:r>
          </a:p>
          <a:p>
            <a:pPr lvl="0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8091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33144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Bahnschrift" panose="020B0502040204020203" pitchFamily="34" charset="0"/>
              </a:rPr>
              <a:t>¿Qué es la Política de Administración de Riesgos?</a:t>
            </a:r>
            <a:endParaRPr lang="es-CO" sz="3600" b="1" dirty="0">
              <a:latin typeface="Bahnschrift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1394" y="3176321"/>
            <a:ext cx="5728805" cy="2048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latin typeface="Bahnschrift" panose="020B0502040204020203" pitchFamily="34" charset="0"/>
                <a:ea typeface="+mj-ea"/>
                <a:cs typeface="+mj-cs"/>
              </a:rPr>
              <a:t>Documento que contiene los </a:t>
            </a:r>
            <a:r>
              <a:rPr lang="es-ES" sz="32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lineamientos y metodología </a:t>
            </a:r>
            <a:r>
              <a:rPr lang="es-ES" sz="3200" dirty="0">
                <a:latin typeface="Bahnschrift" panose="020B0502040204020203" pitchFamily="34" charset="0"/>
                <a:ea typeface="+mj-ea"/>
                <a:cs typeface="+mj-cs"/>
              </a:rPr>
              <a:t>para la gestión del </a:t>
            </a:r>
            <a:r>
              <a:rPr lang="es-CO" sz="3200" dirty="0">
                <a:latin typeface="Bahnschrift" panose="020B0502040204020203" pitchFamily="34" charset="0"/>
                <a:ea typeface="+mj-ea"/>
                <a:cs typeface="+mj-cs"/>
              </a:rPr>
              <a:t>riesgo en el IDRD 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23" y="3403425"/>
            <a:ext cx="3135086" cy="313508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72897CF-811D-4A5E-B587-EA25270617E9}"/>
              </a:ext>
            </a:extLst>
          </p:cNvPr>
          <p:cNvSpPr txBox="1">
            <a:spLocks/>
          </p:cNvSpPr>
          <p:nvPr/>
        </p:nvSpPr>
        <p:spPr>
          <a:xfrm>
            <a:off x="851452" y="605453"/>
            <a:ext cx="6463747" cy="85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Bahnschrift" panose="020B0502040204020203" pitchFamily="34" charset="0"/>
              </a:rPr>
              <a:t>GENERALIDADES </a:t>
            </a:r>
            <a:endParaRPr lang="es-CO" sz="48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3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80A41-703E-4DE6-8455-7351E42B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59" y="835025"/>
            <a:ext cx="9793194" cy="1325563"/>
          </a:xfrm>
        </p:spPr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Bahnschrift" panose="020B0502040204020203" pitchFamily="34" charset="0"/>
              </a:rPr>
              <a:t>¿Para qué la política de administración de riesgos?</a:t>
            </a:r>
            <a:endParaRPr lang="es-C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77853-BB4D-4055-8096-6C52489C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870" y="2482429"/>
            <a:ext cx="6651812" cy="25556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latin typeface="Bahnschrift" panose="020B0502040204020203" pitchFamily="34" charset="0"/>
                <a:ea typeface="+mj-ea"/>
                <a:cs typeface="+mj-cs"/>
              </a:rPr>
              <a:t>Para </a:t>
            </a:r>
            <a:r>
              <a:rPr lang="es-ES" sz="28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mitigar el efecto </a:t>
            </a:r>
            <a:r>
              <a:rPr lang="es-ES" sz="2800" dirty="0">
                <a:latin typeface="Bahnschrift" panose="020B0502040204020203" pitchFamily="34" charset="0"/>
                <a:ea typeface="+mj-ea"/>
                <a:cs typeface="+mj-cs"/>
              </a:rPr>
              <a:t>de las adversidades que se puedan presentar frente al cumplimiento de los </a:t>
            </a:r>
            <a:r>
              <a:rPr lang="es-ES" sz="28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objetivos estratégicos y de los procesos </a:t>
            </a:r>
            <a:r>
              <a:rPr lang="es-ES" sz="2800" dirty="0">
                <a:latin typeface="Bahnschrift" panose="020B0502040204020203" pitchFamily="34" charset="0"/>
                <a:ea typeface="+mj-ea"/>
                <a:cs typeface="+mj-cs"/>
              </a:rPr>
              <a:t>mediante la implementación y el seguimiento de los </a:t>
            </a:r>
            <a:r>
              <a:rPr lang="es-ES" sz="28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controles y acciones. </a:t>
            </a:r>
            <a:endParaRPr lang="es-CO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1E995F-F5DC-4EE2-A537-3495ECE37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9" t="19261" r="56979" b="37133"/>
          <a:stretch/>
        </p:blipFill>
        <p:spPr bwMode="auto">
          <a:xfrm>
            <a:off x="593351" y="2370324"/>
            <a:ext cx="2899282" cy="2779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23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057" y="612548"/>
            <a:ext cx="5560943" cy="1325563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Bahnschrift" panose="020B0502040204020203" pitchFamily="34" charset="0"/>
              </a:rPr>
              <a:t>¿Qué es un riesgo?</a:t>
            </a:r>
            <a:endParaRPr lang="es-CO" sz="3600" b="1" dirty="0">
              <a:latin typeface="Bahnschrift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543" y="2154012"/>
            <a:ext cx="9463157" cy="2919030"/>
          </a:xfrm>
        </p:spPr>
        <p:txBody>
          <a:bodyPr>
            <a:noAutofit/>
          </a:bodyPr>
          <a:lstStyle/>
          <a:p>
            <a:pPr marL="804863" lvl="1" indent="0" algn="just">
              <a:buNone/>
            </a:pPr>
            <a:r>
              <a:rPr lang="es-ES" sz="32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Posibilidad</a:t>
            </a:r>
            <a:r>
              <a:rPr lang="es-ES" sz="3200" dirty="0">
                <a:solidFill>
                  <a:srgbClr val="FF0000"/>
                </a:solidFill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es-ES" sz="3200" dirty="0">
                <a:latin typeface="Bahnschrift" panose="020B0502040204020203" pitchFamily="34" charset="0"/>
                <a:ea typeface="+mj-ea"/>
                <a:cs typeface="+mj-cs"/>
              </a:rPr>
              <a:t>que suceda  un evento que tendrá un </a:t>
            </a:r>
            <a:r>
              <a:rPr lang="es-ES" sz="32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impacto negativo </a:t>
            </a:r>
            <a:r>
              <a:rPr lang="es-ES" sz="3200" dirty="0">
                <a:latin typeface="Bahnschrift" panose="020B0502040204020203" pitchFamily="34" charset="0"/>
                <a:ea typeface="+mj-ea"/>
                <a:cs typeface="+mj-cs"/>
              </a:rPr>
              <a:t>sobre el cumplimiento de los </a:t>
            </a:r>
            <a:r>
              <a:rPr lang="es-ES" sz="32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objetivos</a:t>
            </a:r>
            <a:r>
              <a:rPr lang="es-ES" sz="3200" dirty="0">
                <a:solidFill>
                  <a:srgbClr val="FF0000"/>
                </a:solidFill>
                <a:latin typeface="Bahnschrift" panose="020B0502040204020203" pitchFamily="34" charset="0"/>
                <a:ea typeface="+mj-ea"/>
                <a:cs typeface="+mj-cs"/>
              </a:rPr>
              <a:t>.</a:t>
            </a:r>
            <a:r>
              <a:rPr lang="es-ES" sz="3200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</a:p>
          <a:p>
            <a:pPr marL="804863" lvl="1" indent="0" algn="just">
              <a:buNone/>
            </a:pPr>
            <a:endParaRPr lang="es-ES" sz="3200" dirty="0">
              <a:latin typeface="Bahnschrift" panose="020B0502040204020203" pitchFamily="34" charset="0"/>
              <a:ea typeface="+mj-ea"/>
              <a:cs typeface="+mj-cs"/>
            </a:endParaRPr>
          </a:p>
          <a:p>
            <a:pPr marL="804863" lvl="1" indent="0" algn="just">
              <a:buNone/>
            </a:pPr>
            <a:r>
              <a:rPr lang="es-ES" sz="3200" dirty="0">
                <a:latin typeface="Bahnschrift" panose="020B0502040204020203" pitchFamily="34" charset="0"/>
                <a:ea typeface="+mj-ea"/>
                <a:cs typeface="+mj-cs"/>
              </a:rPr>
              <a:t>Los riesgos se califican con las variables “</a:t>
            </a:r>
            <a:r>
              <a:rPr lang="es-ES" sz="32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probabilidad</a:t>
            </a:r>
            <a:r>
              <a:rPr lang="es-ES" sz="3200" dirty="0">
                <a:latin typeface="Bahnschrift" panose="020B0502040204020203" pitchFamily="34" charset="0"/>
                <a:ea typeface="+mj-ea"/>
                <a:cs typeface="+mj-cs"/>
              </a:rPr>
              <a:t>” e “</a:t>
            </a:r>
            <a:r>
              <a:rPr lang="es-ES" sz="3200" dirty="0">
                <a:solidFill>
                  <a:srgbClr val="7030A0"/>
                </a:solidFill>
                <a:latin typeface="Bahnschrift" panose="020B0502040204020203" pitchFamily="34" charset="0"/>
                <a:ea typeface="+mj-ea"/>
                <a:cs typeface="+mj-cs"/>
              </a:rPr>
              <a:t>impacto</a:t>
            </a:r>
            <a:r>
              <a:rPr lang="es-ES" sz="3200" dirty="0">
                <a:latin typeface="Bahnschrift" panose="020B0502040204020203" pitchFamily="34" charset="0"/>
                <a:ea typeface="+mj-ea"/>
                <a:cs typeface="+mj-cs"/>
              </a:rPr>
              <a:t>”. </a:t>
            </a:r>
            <a:endParaRPr lang="es-CO" sz="3200" dirty="0"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853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1BAEF-15B5-44B8-A0F3-FDD61646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01614"/>
            <a:ext cx="9696190" cy="3685827"/>
          </a:xfrm>
        </p:spPr>
        <p:txBody>
          <a:bodyPr>
            <a:no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Análisis del contexto externo e interno.</a:t>
            </a:r>
            <a:endParaRPr lang="es-CO" sz="2400" dirty="0"/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Eventos adversos que afecten el cumplimiento de los objetivos estratégicos y del proceso.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Análisis de las PQRSD.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Cambios en la normatividad.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Evaluaciones realizadas por entes externos de control.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Resultados de las auditorias de Control Interno.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MX" sz="2400" dirty="0"/>
              <a:t>Observaciones y recomendaciones de la  Tercera línea de defensa (OCI).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825000C-1AF0-498B-B3EA-2ADAD91C8B88}"/>
              </a:ext>
            </a:extLst>
          </p:cNvPr>
          <p:cNvSpPr txBox="1">
            <a:spLocks/>
          </p:cNvSpPr>
          <p:nvPr/>
        </p:nvSpPr>
        <p:spPr>
          <a:xfrm>
            <a:off x="838199" y="722760"/>
            <a:ext cx="9470721" cy="81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3600" b="1" dirty="0">
                <a:latin typeface="Bahnschrift" panose="020B0502040204020203" pitchFamily="34" charset="0"/>
                <a:ea typeface="+mj-ea"/>
                <a:cs typeface="+mj-cs"/>
              </a:rPr>
              <a:t>¿Cuáles son las fuentes que dan origen a los riesgos?</a:t>
            </a:r>
            <a:endParaRPr lang="es-ES" sz="3600" dirty="0"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4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95CC885-BD9A-480E-A450-61AB68137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61778"/>
              </p:ext>
            </p:extLst>
          </p:nvPr>
        </p:nvGraphicFramePr>
        <p:xfrm>
          <a:off x="587625" y="1829850"/>
          <a:ext cx="9745802" cy="3873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770">
                  <a:extLst>
                    <a:ext uri="{9D8B030D-6E8A-4147-A177-3AD203B41FA5}">
                      <a16:colId xmlns:a16="http://schemas.microsoft.com/office/drawing/2014/main" val="2170856331"/>
                    </a:ext>
                  </a:extLst>
                </a:gridCol>
                <a:gridCol w="2817692">
                  <a:extLst>
                    <a:ext uri="{9D8B030D-6E8A-4147-A177-3AD203B41FA5}">
                      <a16:colId xmlns:a16="http://schemas.microsoft.com/office/drawing/2014/main" val="440664540"/>
                    </a:ext>
                  </a:extLst>
                </a:gridCol>
                <a:gridCol w="5115340">
                  <a:extLst>
                    <a:ext uri="{9D8B030D-6E8A-4147-A177-3AD203B41FA5}">
                      <a16:colId xmlns:a16="http://schemas.microsoft.com/office/drawing/2014/main" val="2491692028"/>
                    </a:ext>
                  </a:extLst>
                </a:gridCol>
              </a:tblGrid>
              <a:tr h="40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LINEA DE DEFENSA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RESPONSABLE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>
                          <a:effectLst/>
                          <a:latin typeface="Bahnschrift" panose="020B0502040204020203" pitchFamily="34" charset="0"/>
                        </a:rPr>
                        <a:t>RESPONSABILIDADES</a:t>
                      </a:r>
                      <a:endParaRPr lang="es-CO" sz="15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151710"/>
                  </a:ext>
                </a:extLst>
              </a:tr>
              <a:tr h="114751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500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500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500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  <a:latin typeface="Bahnschrift" panose="020B0502040204020203" pitchFamily="34" charset="0"/>
                        </a:rPr>
                        <a:t>ESTRATÉGICA</a:t>
                      </a:r>
                      <a:endParaRPr lang="es-CO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Alta Dirección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(Comité Institucional de Gestión y Desempeño)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s-CO" sz="2000" b="1" kern="12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2000" b="1" kern="12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Revisar y 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ajustar la política de administración del riesgo / Evaluar su aplicación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057658"/>
                  </a:ext>
                </a:extLst>
              </a:tr>
              <a:tr h="9926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500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CICCI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(Comité Institucional de Control Interno)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Someter a aprobación la Política del Riesgo/ Hacer seguimiento a su implementación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615221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7BB6E026-B613-4C0A-BD62-3146F47AAEFD}"/>
              </a:ext>
            </a:extLst>
          </p:cNvPr>
          <p:cNvSpPr txBox="1">
            <a:spLocks/>
          </p:cNvSpPr>
          <p:nvPr/>
        </p:nvSpPr>
        <p:spPr>
          <a:xfrm>
            <a:off x="488197" y="530297"/>
            <a:ext cx="9632833" cy="85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Bahnschrift" panose="020B0502040204020203" pitchFamily="34" charset="0"/>
              </a:rPr>
              <a:t>RESPONSABILIDADES LÍNEAS DE DEFENSA  </a:t>
            </a:r>
            <a:endParaRPr lang="es-CO" sz="48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0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95CC885-BD9A-480E-A450-61AB68137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60749"/>
              </p:ext>
            </p:extLst>
          </p:nvPr>
        </p:nvGraphicFramePr>
        <p:xfrm>
          <a:off x="748510" y="1565592"/>
          <a:ext cx="9745802" cy="372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770">
                  <a:extLst>
                    <a:ext uri="{9D8B030D-6E8A-4147-A177-3AD203B41FA5}">
                      <a16:colId xmlns:a16="http://schemas.microsoft.com/office/drawing/2014/main" val="2170856331"/>
                    </a:ext>
                  </a:extLst>
                </a:gridCol>
                <a:gridCol w="2817692">
                  <a:extLst>
                    <a:ext uri="{9D8B030D-6E8A-4147-A177-3AD203B41FA5}">
                      <a16:colId xmlns:a16="http://schemas.microsoft.com/office/drawing/2014/main" val="440664540"/>
                    </a:ext>
                  </a:extLst>
                </a:gridCol>
                <a:gridCol w="5115340">
                  <a:extLst>
                    <a:ext uri="{9D8B030D-6E8A-4147-A177-3AD203B41FA5}">
                      <a16:colId xmlns:a16="http://schemas.microsoft.com/office/drawing/2014/main" val="2491692028"/>
                    </a:ext>
                  </a:extLst>
                </a:gridCol>
              </a:tblGrid>
              <a:tr h="40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LINEA DE DEFENSA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RESPONSABLE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RESPONSABILIDADES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151710"/>
                  </a:ext>
                </a:extLst>
              </a:tr>
              <a:tr h="1927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500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500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2000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2000" dirty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  <a:latin typeface="Bahnschrift" panose="020B0502040204020203" pitchFamily="34" charset="0"/>
                        </a:rPr>
                        <a:t>PRIMERA </a:t>
                      </a:r>
                      <a:endParaRPr lang="es-CO" sz="20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500" dirty="0">
                          <a:effectLst/>
                          <a:latin typeface="Bahnschrift" panose="020B0502040204020203" pitchFamily="34" charset="0"/>
                        </a:rPr>
                        <a:t>Responsables de los procesos</a:t>
                      </a:r>
                      <a:endParaRPr lang="es-CO" sz="15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Identificar y actualizar los riesgos de su proceso.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Implementar la metodología para valorar los riesgos/ Definir estrategias para combatirlos y monitorear resultados.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CO" sz="20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Reportar resultados de la gestión del riesgo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s-CO" sz="15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8053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386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1226</Words>
  <Application>Microsoft Office PowerPoint</Application>
  <PresentationFormat>Panorámica</PresentationFormat>
  <Paragraphs>193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맑은 고딕</vt:lpstr>
      <vt:lpstr>Arial</vt:lpstr>
      <vt:lpstr>Bahnschrift</vt:lpstr>
      <vt:lpstr>Calibri</vt:lpstr>
      <vt:lpstr>Calibri Light</vt:lpstr>
      <vt:lpstr>Symbol</vt:lpstr>
      <vt:lpstr>Times New Roman</vt:lpstr>
      <vt:lpstr>Wingdings</vt:lpstr>
      <vt:lpstr>Tema de Office</vt:lpstr>
      <vt:lpstr>Presentación de PowerPoint</vt:lpstr>
      <vt:lpstr>OBJETIVOS</vt:lpstr>
      <vt:lpstr>AGENDA</vt:lpstr>
      <vt:lpstr>¿Qué es la Política de Administración de Riesgos?</vt:lpstr>
      <vt:lpstr>¿Para qué la política de administración de riesgos?</vt:lpstr>
      <vt:lpstr>¿Qué es un riesgo?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PQRDS Recibidas</vt:lpstr>
      <vt:lpstr>Criterio de Oportunidad </vt:lpstr>
      <vt:lpstr>Oportunidad</vt:lpstr>
      <vt:lpstr>Acciones </vt:lpstr>
      <vt:lpstr>Trámite de reconocimiento deportivo sin cumplir con el término legal vigente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Rocio Hernandez Duarte</dc:creator>
  <cp:lastModifiedBy>Soporte Técnico</cp:lastModifiedBy>
  <cp:revision>80</cp:revision>
  <dcterms:created xsi:type="dcterms:W3CDTF">2020-01-07T20:33:32Z</dcterms:created>
  <dcterms:modified xsi:type="dcterms:W3CDTF">2022-05-16T20:21:47Z</dcterms:modified>
</cp:coreProperties>
</file>